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302" r:id="rId8"/>
    <p:sldId id="276" r:id="rId9"/>
    <p:sldId id="278" r:id="rId10"/>
    <p:sldId id="279" r:id="rId11"/>
    <p:sldId id="280" r:id="rId12"/>
    <p:sldId id="281" r:id="rId13"/>
    <p:sldId id="283" r:id="rId14"/>
    <p:sldId id="352" r:id="rId15"/>
    <p:sldId id="284" r:id="rId16"/>
    <p:sldId id="353" r:id="rId17"/>
    <p:sldId id="285" r:id="rId18"/>
    <p:sldId id="286" r:id="rId19"/>
    <p:sldId id="323" r:id="rId20"/>
    <p:sldId id="355" r:id="rId21"/>
    <p:sldId id="356" r:id="rId22"/>
    <p:sldId id="357" r:id="rId23"/>
    <p:sldId id="288" r:id="rId24"/>
    <p:sldId id="289" r:id="rId25"/>
    <p:sldId id="324" r:id="rId26"/>
    <p:sldId id="292" r:id="rId27"/>
    <p:sldId id="359" r:id="rId28"/>
    <p:sldId id="294"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295" r:id="rId42"/>
    <p:sldId id="337" r:id="rId43"/>
    <p:sldId id="325" r:id="rId44"/>
    <p:sldId id="338" r:id="rId45"/>
    <p:sldId id="270" r:id="rId46"/>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gs" Target="tags/tag336.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12.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image" Target="../media/image7.png"/><Relationship Id="rId7" Type="http://schemas.openxmlformats.org/officeDocument/2006/relationships/tags" Target="../tags/tag207.xml"/><Relationship Id="rId6" Type="http://schemas.openxmlformats.org/officeDocument/2006/relationships/image" Target="../media/image6.png"/><Relationship Id="rId5" Type="http://schemas.openxmlformats.org/officeDocument/2006/relationships/tags" Target="../tags/tag206.xml"/><Relationship Id="rId4" Type="http://schemas.openxmlformats.org/officeDocument/2006/relationships/image" Target="../media/image5.png"/><Relationship Id="rId3" Type="http://schemas.openxmlformats.org/officeDocument/2006/relationships/tags" Target="../tags/tag205.xml"/><Relationship Id="rId2" Type="http://schemas.openxmlformats.org/officeDocument/2006/relationships/tags" Target="../tags/tag204.xml"/><Relationship Id="rId14" Type="http://schemas.openxmlformats.org/officeDocument/2006/relationships/slideLayout" Target="../slideLayouts/slideLayout3.xml"/><Relationship Id="rId13" Type="http://schemas.openxmlformats.org/officeDocument/2006/relationships/tags" Target="../tags/tag210.xml"/><Relationship Id="rId12" Type="http://schemas.openxmlformats.org/officeDocument/2006/relationships/image" Target="../media/image9.png"/><Relationship Id="rId11" Type="http://schemas.openxmlformats.org/officeDocument/2006/relationships/tags" Target="../tags/tag209.xml"/><Relationship Id="rId10" Type="http://schemas.openxmlformats.org/officeDocument/2006/relationships/image" Target="../media/image8.png"/><Relationship Id="rId1" Type="http://schemas.openxmlformats.org/officeDocument/2006/relationships/tags" Target="../tags/tag203.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14.xml"/><Relationship Id="rId4" Type="http://schemas.openxmlformats.org/officeDocument/2006/relationships/image" Target="../media/image10.png"/><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17.xml"/><Relationship Id="rId3" Type="http://schemas.openxmlformats.org/officeDocument/2006/relationships/image" Target="../media/image11.png"/><Relationship Id="rId2" Type="http://schemas.openxmlformats.org/officeDocument/2006/relationships/tags" Target="../tags/tag216.xml"/><Relationship Id="rId1" Type="http://schemas.openxmlformats.org/officeDocument/2006/relationships/tags" Target="../tags/tag215.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1.xml"/><Relationship Id="rId4" Type="http://schemas.openxmlformats.org/officeDocument/2006/relationships/image" Target="../media/image12.png"/><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5.xml"/><Relationship Id="rId4" Type="http://schemas.openxmlformats.org/officeDocument/2006/relationships/image" Target="../media/image13.png"/><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31.xml"/><Relationship Id="rId3" Type="http://schemas.openxmlformats.org/officeDocument/2006/relationships/image" Target="../media/image14.png"/><Relationship Id="rId2" Type="http://schemas.openxmlformats.org/officeDocument/2006/relationships/tags" Target="../tags/tag230.xml"/><Relationship Id="rId1" Type="http://schemas.openxmlformats.org/officeDocument/2006/relationships/tags" Target="../tags/tag229.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5.xml"/><Relationship Id="rId4" Type="http://schemas.openxmlformats.org/officeDocument/2006/relationships/image" Target="../media/image15.png"/><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9.xml"/><Relationship Id="rId4" Type="http://schemas.openxmlformats.org/officeDocument/2006/relationships/image" Target="../media/image16.png"/><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43.xml"/><Relationship Id="rId4" Type="http://schemas.openxmlformats.org/officeDocument/2006/relationships/image" Target="../media/image17.png"/><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tags" Target="../tags/tag244.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60.xml"/><Relationship Id="rId6" Type="http://schemas.openxmlformats.org/officeDocument/2006/relationships/image" Target="../media/image19.png"/><Relationship Id="rId5" Type="http://schemas.openxmlformats.org/officeDocument/2006/relationships/tags" Target="../tags/tag259.xml"/><Relationship Id="rId4" Type="http://schemas.openxmlformats.org/officeDocument/2006/relationships/image" Target="../media/image18.png"/><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ags" Target="../tags/tag256.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65.xml"/><Relationship Id="rId6" Type="http://schemas.openxmlformats.org/officeDocument/2006/relationships/image" Target="../media/image21.png"/><Relationship Id="rId5" Type="http://schemas.openxmlformats.org/officeDocument/2006/relationships/tags" Target="../tags/tag264.xml"/><Relationship Id="rId4" Type="http://schemas.openxmlformats.org/officeDocument/2006/relationships/image" Target="../media/image20.png"/><Relationship Id="rId3" Type="http://schemas.openxmlformats.org/officeDocument/2006/relationships/tags" Target="../tags/tag263.xml"/><Relationship Id="rId2" Type="http://schemas.openxmlformats.org/officeDocument/2006/relationships/tags" Target="../tags/tag262.xml"/><Relationship Id="rId1" Type="http://schemas.openxmlformats.org/officeDocument/2006/relationships/tags" Target="../tags/tag261.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70.xml"/><Relationship Id="rId6" Type="http://schemas.openxmlformats.org/officeDocument/2006/relationships/image" Target="../media/image23.png"/><Relationship Id="rId5" Type="http://schemas.openxmlformats.org/officeDocument/2006/relationships/tags" Target="../tags/tag269.xml"/><Relationship Id="rId4" Type="http://schemas.openxmlformats.org/officeDocument/2006/relationships/image" Target="../media/image22.png"/><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75.xml"/><Relationship Id="rId6" Type="http://schemas.openxmlformats.org/officeDocument/2006/relationships/image" Target="../media/image25.png"/><Relationship Id="rId5" Type="http://schemas.openxmlformats.org/officeDocument/2006/relationships/tags" Target="../tags/tag274.xml"/><Relationship Id="rId4" Type="http://schemas.openxmlformats.org/officeDocument/2006/relationships/image" Target="../media/image24.png"/><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80.xml"/><Relationship Id="rId6" Type="http://schemas.openxmlformats.org/officeDocument/2006/relationships/image" Target="../media/image27.png"/><Relationship Id="rId5" Type="http://schemas.openxmlformats.org/officeDocument/2006/relationships/tags" Target="../tags/tag279.xml"/><Relationship Id="rId4" Type="http://schemas.openxmlformats.org/officeDocument/2006/relationships/image" Target="../media/image26.png"/><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85.xml"/><Relationship Id="rId6" Type="http://schemas.openxmlformats.org/officeDocument/2006/relationships/image" Target="../media/image29.png"/><Relationship Id="rId5" Type="http://schemas.openxmlformats.org/officeDocument/2006/relationships/tags" Target="../tags/tag284.xml"/><Relationship Id="rId4" Type="http://schemas.openxmlformats.org/officeDocument/2006/relationships/image" Target="../media/image28.png"/><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90.xml"/><Relationship Id="rId6" Type="http://schemas.openxmlformats.org/officeDocument/2006/relationships/image" Target="../media/image31.png"/><Relationship Id="rId5" Type="http://schemas.openxmlformats.org/officeDocument/2006/relationships/tags" Target="../tags/tag289.xml"/><Relationship Id="rId4" Type="http://schemas.openxmlformats.org/officeDocument/2006/relationships/image" Target="../media/image30.png"/><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95.xml"/><Relationship Id="rId6" Type="http://schemas.openxmlformats.org/officeDocument/2006/relationships/image" Target="../media/image33.png"/><Relationship Id="rId5" Type="http://schemas.openxmlformats.org/officeDocument/2006/relationships/tags" Target="../tags/tag294.xml"/><Relationship Id="rId4" Type="http://schemas.openxmlformats.org/officeDocument/2006/relationships/image" Target="../media/image32.png"/><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00.xml"/><Relationship Id="rId6" Type="http://schemas.openxmlformats.org/officeDocument/2006/relationships/image" Target="../media/image35.png"/><Relationship Id="rId5" Type="http://schemas.openxmlformats.org/officeDocument/2006/relationships/tags" Target="../tags/tag299.xml"/><Relationship Id="rId4" Type="http://schemas.openxmlformats.org/officeDocument/2006/relationships/image" Target="../media/image34.png"/><Relationship Id="rId3" Type="http://schemas.openxmlformats.org/officeDocument/2006/relationships/tags" Target="../tags/tag298.xml"/><Relationship Id="rId2" Type="http://schemas.openxmlformats.org/officeDocument/2006/relationships/tags" Target="../tags/tag297.xml"/><Relationship Id="rId1" Type="http://schemas.openxmlformats.org/officeDocument/2006/relationships/tags" Target="../tags/tag296.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05.xml"/><Relationship Id="rId6" Type="http://schemas.openxmlformats.org/officeDocument/2006/relationships/image" Target="../media/image37.png"/><Relationship Id="rId5" Type="http://schemas.openxmlformats.org/officeDocument/2006/relationships/tags" Target="../tags/tag304.xml"/><Relationship Id="rId4" Type="http://schemas.openxmlformats.org/officeDocument/2006/relationships/image" Target="../media/image36.png"/><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0.xml"/><Relationship Id="rId6" Type="http://schemas.openxmlformats.org/officeDocument/2006/relationships/image" Target="../media/image39.png"/><Relationship Id="rId5" Type="http://schemas.openxmlformats.org/officeDocument/2006/relationships/tags" Target="../tags/tag309.xml"/><Relationship Id="rId4" Type="http://schemas.openxmlformats.org/officeDocument/2006/relationships/image" Target="../media/image38.png"/><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5.xml"/><Relationship Id="rId6" Type="http://schemas.openxmlformats.org/officeDocument/2006/relationships/image" Target="../media/image41.png"/><Relationship Id="rId5" Type="http://schemas.openxmlformats.org/officeDocument/2006/relationships/tags" Target="../tags/tag314.xml"/><Relationship Id="rId4" Type="http://schemas.openxmlformats.org/officeDocument/2006/relationships/image" Target="../media/image40.png"/><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20.xml"/><Relationship Id="rId6" Type="http://schemas.openxmlformats.org/officeDocument/2006/relationships/image" Target="../media/image43.png"/><Relationship Id="rId5" Type="http://schemas.openxmlformats.org/officeDocument/2006/relationships/tags" Target="../tags/tag319.xml"/><Relationship Id="rId4" Type="http://schemas.openxmlformats.org/officeDocument/2006/relationships/image" Target="../media/image42.png"/><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23.xml"/><Relationship Id="rId3" Type="http://schemas.openxmlformats.org/officeDocument/2006/relationships/image" Target="../media/image44.png"/><Relationship Id="rId2" Type="http://schemas.openxmlformats.org/officeDocument/2006/relationships/tags" Target="../tags/tag322.xml"/><Relationship Id="rId1" Type="http://schemas.openxmlformats.org/officeDocument/2006/relationships/tags" Target="../tags/tag321.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3" Type="http://schemas.openxmlformats.org/officeDocument/2006/relationships/slideLayout" Target="../slideLayouts/slideLayout3.xml"/><Relationship Id="rId42" Type="http://schemas.openxmlformats.org/officeDocument/2006/relationships/tags" Target="../tags/tag177.xml"/><Relationship Id="rId41" Type="http://schemas.openxmlformats.org/officeDocument/2006/relationships/tags" Target="../tags/tag176.xml"/><Relationship Id="rId40" Type="http://schemas.openxmlformats.org/officeDocument/2006/relationships/tags" Target="../tags/tag175.xml"/><Relationship Id="rId4" Type="http://schemas.openxmlformats.org/officeDocument/2006/relationships/tags" Target="../tags/tag139.xml"/><Relationship Id="rId39" Type="http://schemas.openxmlformats.org/officeDocument/2006/relationships/tags" Target="../tags/tag174.xml"/><Relationship Id="rId38" Type="http://schemas.openxmlformats.org/officeDocument/2006/relationships/tags" Target="../tags/tag173.xml"/><Relationship Id="rId37" Type="http://schemas.openxmlformats.org/officeDocument/2006/relationships/tags" Target="../tags/tag172.xml"/><Relationship Id="rId36" Type="http://schemas.openxmlformats.org/officeDocument/2006/relationships/tags" Target="../tags/tag171.xml"/><Relationship Id="rId35" Type="http://schemas.openxmlformats.org/officeDocument/2006/relationships/tags" Target="../tags/tag170.xml"/><Relationship Id="rId34" Type="http://schemas.openxmlformats.org/officeDocument/2006/relationships/tags" Target="../tags/tag169.xml"/><Relationship Id="rId33" Type="http://schemas.openxmlformats.org/officeDocument/2006/relationships/tags" Target="../tags/tag168.xml"/><Relationship Id="rId32" Type="http://schemas.openxmlformats.org/officeDocument/2006/relationships/tags" Target="../tags/tag167.xml"/><Relationship Id="rId31" Type="http://schemas.openxmlformats.org/officeDocument/2006/relationships/tags" Target="../tags/tag166.xml"/><Relationship Id="rId30" Type="http://schemas.openxmlformats.org/officeDocument/2006/relationships/tags" Target="../tags/tag165.xml"/><Relationship Id="rId3" Type="http://schemas.openxmlformats.org/officeDocument/2006/relationships/tags" Target="../tags/tag138.xml"/><Relationship Id="rId29" Type="http://schemas.openxmlformats.org/officeDocument/2006/relationships/tags" Target="../tags/tag164.xml"/><Relationship Id="rId28" Type="http://schemas.openxmlformats.org/officeDocument/2006/relationships/tags" Target="../tags/tag16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26.xml"/><Relationship Id="rId3" Type="http://schemas.openxmlformats.org/officeDocument/2006/relationships/image" Target="../media/image45.png"/><Relationship Id="rId2" Type="http://schemas.openxmlformats.org/officeDocument/2006/relationships/tags" Target="../tags/tag325.xml"/><Relationship Id="rId1" Type="http://schemas.openxmlformats.org/officeDocument/2006/relationships/tags" Target="../tags/tag324.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tags" Target="../tags/tag330.xml"/></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0.xml"/><Relationship Id="rId3" Type="http://schemas.openxmlformats.org/officeDocument/2006/relationships/image" Target="../media/image2.png"/><Relationship Id="rId2" Type="http://schemas.openxmlformats.org/officeDocument/2006/relationships/tags" Target="../tags/tag179.xml"/><Relationship Id="rId1" Type="http://schemas.openxmlformats.org/officeDocument/2006/relationships/tags" Target="../tags/tag178.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4.xml"/><Relationship Id="rId4" Type="http://schemas.openxmlformats.org/officeDocument/2006/relationships/image" Target="../media/image2.png"/><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88.xml"/><Relationship Id="rId4" Type="http://schemas.openxmlformats.org/officeDocument/2006/relationships/image" Target="../media/image2.png"/><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2.xml"/><Relationship Id="rId4" Type="http://schemas.openxmlformats.org/officeDocument/2006/relationships/image" Target="../media/image3.png"/><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6.xml"/><Relationship Id="rId4" Type="http://schemas.openxmlformats.org/officeDocument/2006/relationships/image" Target="../media/image4.png"/><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01869" y="103714"/>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682625" y="842645"/>
            <a:ext cx="11369675" cy="4523105"/>
          </a:xfrm>
          <a:prstGeom prst="rect">
            <a:avLst/>
          </a:prstGeom>
          <a:noFill/>
        </p:spPr>
        <p:txBody>
          <a:bodyPr wrap="square" rtlCol="0" anchor="t">
            <a:spAutoFit/>
          </a:bodyPr>
          <a:p>
            <a:pPr indent="457200" fontAlgn="auto">
              <a:lnSpc>
                <a:spcPct val="150000"/>
              </a:lnSpc>
            </a:pPr>
            <a:r>
              <a:rPr lang="zh-CN" altLang="en-US" sz="2400">
                <a:sym typeface="+mn-ea"/>
              </a:rPr>
              <a:t>(５) 分析原始资料。</a:t>
            </a:r>
            <a:endParaRPr lang="zh-CN" altLang="en-US" sz="2400">
              <a:sym typeface="+mn-ea"/>
            </a:endParaRPr>
          </a:p>
          <a:p>
            <a:pPr indent="457200" fontAlgn="auto">
              <a:lnSpc>
                <a:spcPct val="150000"/>
              </a:lnSpc>
            </a:pPr>
            <a:r>
              <a:rPr lang="zh-CN" altLang="en-US" sz="2400">
                <a:sym typeface="+mn-ea"/>
              </a:rPr>
              <a:t>１) 加工件属于壳体类零件, 结构简单, 尺寸大小适中, 四个孔均布在壳体圆柱面上, 要求一次装夹完成四个孔的钻削加工, 需要考虑采用分度机构完成任务。</a:t>
            </a:r>
            <a:endParaRPr lang="zh-CN" altLang="en-US" sz="2400">
              <a:sym typeface="+mn-ea"/>
            </a:endParaRPr>
          </a:p>
          <a:p>
            <a:pPr indent="457200" fontAlgn="auto">
              <a:lnSpc>
                <a:spcPct val="150000"/>
              </a:lnSpc>
            </a:pPr>
            <a:r>
              <a:rPr lang="zh-CN" altLang="en-US" sz="2400">
                <a:sym typeface="+mn-ea"/>
              </a:rPr>
              <a:t>２) 本工序要求加工位于ϕ５６面上的４个ϕ８孔, 无形位公差要求, 无粗糙度要求。</a:t>
            </a:r>
            <a:endParaRPr lang="zh-CN" altLang="en-US" sz="2400">
              <a:sym typeface="+mn-ea"/>
            </a:endParaRPr>
          </a:p>
          <a:p>
            <a:pPr indent="457200" fontAlgn="auto">
              <a:lnSpc>
                <a:spcPct val="150000"/>
              </a:lnSpc>
            </a:pPr>
            <a:r>
              <a:rPr lang="zh-CN" altLang="en-US" sz="2400">
                <a:sym typeface="+mn-ea"/>
              </a:rPr>
              <a:t>３) 本工序前壳体外形已经加工完毕。可考虑以ϕ４０、 ϕ５０＋００?０６５的内孔和ϕ６０圆柱面为定位基准。</a:t>
            </a:r>
            <a:endParaRPr lang="zh-CN" altLang="en-US" sz="2400">
              <a:sym typeface="+mn-ea"/>
            </a:endParaRPr>
          </a:p>
          <a:p>
            <a:pPr indent="457200" fontAlgn="auto">
              <a:lnSpc>
                <a:spcPct val="150000"/>
              </a:lnSpc>
            </a:pPr>
            <a:r>
              <a:rPr lang="zh-CN" altLang="en-US" sz="2400">
                <a:sym typeface="+mn-ea"/>
              </a:rPr>
              <a:t>４) 本工序使用的机床为Z３０５０型摇臂钻床. 刀具选择使用ϕ８的麻花钻。</a:t>
            </a:r>
            <a:endParaRPr lang="zh-CN" altLang="en-US" sz="2400">
              <a:sym typeface="+mn-ea"/>
            </a:endParaRPr>
          </a:p>
          <a:p>
            <a:pPr indent="457200" fontAlgn="auto">
              <a:lnSpc>
                <a:spcPct val="150000"/>
              </a:lnSpc>
            </a:pPr>
            <a:r>
              <a:rPr lang="zh-CN" altLang="en-US" sz="2400">
                <a:sym typeface="+mn-ea"/>
              </a:rPr>
              <a:t>５) 生产类型为大批量生产。</a:t>
            </a:r>
            <a:endParaRPr lang="zh-CN" altLang="en-US" sz="2400">
              <a:sym typeface="+mn-ea"/>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79339"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2.确定夹具结构</a:t>
            </a:r>
            <a:r>
              <a:rPr lang="zh-CN" altLang="en-US">
                <a:latin typeface="Arial" panose="020B0604020202020204" pitchFamily="34" charset="0"/>
                <a:ea typeface="微软雅黑" panose="020B0503020204020204" charset="-122"/>
                <a:sym typeface="+mn-ea"/>
              </a:rPr>
              <a:t>方案</a:t>
            </a:r>
            <a:endParaRPr lang="zh-CN" altLang="en-US">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1225530" cy="4523105"/>
          </a:xfrm>
          <a:prstGeom prst="rect">
            <a:avLst/>
          </a:prstGeom>
          <a:noFill/>
        </p:spPr>
        <p:txBody>
          <a:bodyPr wrap="square" rtlCol="0" anchor="t">
            <a:spAutoFit/>
          </a:bodyPr>
          <a:p>
            <a:pPr indent="457200" fontAlgn="auto">
              <a:lnSpc>
                <a:spcPct val="150000"/>
              </a:lnSpc>
            </a:pPr>
            <a:r>
              <a:rPr sz="2400"/>
              <a:t>(１) 确定夹具整体结构</a:t>
            </a:r>
            <a:endParaRPr sz="2400"/>
          </a:p>
          <a:p>
            <a:pPr indent="457200" fontAlgn="auto">
              <a:lnSpc>
                <a:spcPct val="150000"/>
              </a:lnSpc>
            </a:pPr>
            <a:r>
              <a:rPr sz="2400"/>
              <a:t>由于工件的四个孔是位于同一轴向平面内的径向孔, 需要采用分度式钻床夹具进行加工</a:t>
            </a:r>
            <a:r>
              <a:rPr lang="zh-CN" sz="2400"/>
              <a:t>。</a:t>
            </a:r>
            <a:r>
              <a:rPr sz="2400"/>
              <a:t>夹具可分为两个主要机构, 即固定机构和分度机构</a:t>
            </a:r>
            <a:r>
              <a:rPr lang="zh-CN" sz="2400"/>
              <a:t>。</a:t>
            </a:r>
            <a:r>
              <a:rPr sz="2400"/>
              <a:t> 工件定位并夹紧在分度机构上, 而分度机构可在固定机构上进行旋转分度, 并将其锁紧在固定机构上</a:t>
            </a:r>
            <a:r>
              <a:rPr lang="zh-CN" sz="2400"/>
              <a:t>。</a:t>
            </a:r>
            <a:r>
              <a:rPr sz="2400"/>
              <a:t>为简化夹具结</a:t>
            </a:r>
            <a:r>
              <a:rPr lang="zh-CN" sz="2400"/>
              <a:t>构, 可将钻模板设计成环套式结构, 并将其固定在分度盘上。四个钻套按工件上对应孔的方位,固定在环套式钻模板上。 这样, 当分度盘旋转分度时, 工件、 钻模板及其上面的相应钻套也同步进行分度, 使其处于准确的加工位置上. 如此设计, 可以一次装夹完成四个孔的加工。</a:t>
            </a:r>
            <a:endParaRPr lang="zh-CN" sz="2400"/>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79339"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2.确定夹具结构</a:t>
            </a:r>
            <a:r>
              <a:rPr lang="zh-CN" altLang="en-US">
                <a:latin typeface="Arial" panose="020B0604020202020204" pitchFamily="34" charset="0"/>
                <a:ea typeface="微软雅黑" panose="020B0503020204020204" charset="-122"/>
                <a:sym typeface="+mn-ea"/>
              </a:rPr>
              <a:t>方案</a:t>
            </a:r>
            <a:endParaRPr lang="zh-CN" altLang="en-US">
              <a:latin typeface="Arial" panose="020B0604020202020204" pitchFamily="34" charset="0"/>
              <a:ea typeface="微软雅黑" panose="020B0503020204020204" charset="-122"/>
              <a:sym typeface="+mn-ea"/>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1327150"/>
                <a:ext cx="11225530" cy="2363470"/>
              </a:xfrm>
              <a:prstGeom prst="rect">
                <a:avLst/>
              </a:prstGeom>
              <a:noFill/>
            </p:spPr>
            <p:txBody>
              <a:bodyPr wrap="square" rtlCol="0" anchor="t">
                <a:spAutoFit/>
              </a:bodyPr>
              <a:p>
                <a:pPr indent="457200" fontAlgn="auto">
                  <a:lnSpc>
                    <a:spcPct val="150000"/>
                  </a:lnSpc>
                </a:pPr>
                <a:r>
                  <a:rPr sz="2400"/>
                  <a:t>(２) 确定定位方式</a:t>
                </a:r>
                <a:endParaRPr sz="2400"/>
              </a:p>
              <a:p>
                <a:pPr indent="457200" fontAlgn="auto">
                  <a:lnSpc>
                    <a:spcPct val="150000"/>
                  </a:lnSpc>
                </a:pPr>
                <a:r>
                  <a:rPr sz="2400"/>
                  <a:t> 选择ϕ</a:t>
                </a:r>
                <a14:m>
                  <m:oMath xmlns:m="http://schemas.openxmlformats.org/officeDocument/2006/math">
                    <m:sSubSup>
                      <m:sSubSupPr>
                        <m:ctrlPr>
                          <a:rPr lang="en-US" sz="2400" i="1">
                            <a:latin typeface="Cambria Math" panose="02040503050406030204" charset="0"/>
                            <a:cs typeface="Cambria Math" panose="02040503050406030204" charset="0"/>
                          </a:rPr>
                        </m:ctrlPr>
                      </m:sSubSupPr>
                      <m:e>
                        <m:r>
                          <a:rPr lang="en-US" sz="2400" i="1">
                            <a:latin typeface="Cambria Math" panose="02040503050406030204" charset="0"/>
                            <a:cs typeface="Cambria Math" panose="02040503050406030204" charset="0"/>
                          </a:rPr>
                          <m:t>50</m:t>
                        </m:r>
                      </m:e>
                      <m:sub>
                        <m:r>
                          <a:rPr lang="en-US" sz="2400" i="1">
                            <a:latin typeface="Cambria Math" panose="02040503050406030204" charset="0"/>
                            <a:cs typeface="Cambria Math" panose="02040503050406030204" charset="0"/>
                          </a:rPr>
                          <m:t>0</m:t>
                        </m:r>
                      </m:sub>
                      <m:sup>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m:t>
                        </m:r>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065</m:t>
                        </m:r>
                      </m:sup>
                    </m:sSubSup>
                  </m:oMath>
                </a14:m>
                <a:r>
                  <a:rPr lang="en-US" sz="2400"/>
                  <a:t> </a:t>
                </a:r>
                <a:r>
                  <a:rPr sz="2400"/>
                  <a:t>的内孔及端面作为定位基准 (图 ６</a:t>
                </a:r>
                <a:r>
                  <a:rPr lang="en-US" sz="2400"/>
                  <a:t>.</a:t>
                </a:r>
                <a:r>
                  <a:rPr sz="2400"/>
                  <a:t>４１)</a:t>
                </a:r>
                <a:r>
                  <a:rPr lang="zh-CN" sz="2400"/>
                  <a:t>。</a:t>
                </a:r>
                <a:r>
                  <a:rPr sz="2400">
                    <a:sym typeface="+mn-ea"/>
                  </a:rPr>
                  <a:t>ϕ</a:t>
                </a: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charset="0"/>
                              <a:cs typeface="Cambria Math" panose="02040503050406030204" charset="0"/>
                            </a:rPr>
                          </m:ctrlPr>
                        </m:sSubSupPr>
                        <m:e>
                          <m:r>
                            <a:rPr lang="en-US" sz="2400" i="1">
                              <a:latin typeface="Cambria Math" panose="02040503050406030204" charset="0"/>
                              <a:cs typeface="Cambria Math" panose="02040503050406030204" charset="0"/>
                            </a:rPr>
                            <m:t>50</m:t>
                          </m:r>
                        </m:e>
                        <m:sub>
                          <m:r>
                            <a:rPr lang="en-US" sz="2400" i="1">
                              <a:latin typeface="Cambria Math" panose="02040503050406030204" charset="0"/>
                              <a:cs typeface="Cambria Math" panose="02040503050406030204" charset="0"/>
                            </a:rPr>
                            <m:t>0</m:t>
                          </m:r>
                        </m:sub>
                        <m:sup>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m:t>
                          </m:r>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065</m:t>
                          </m:r>
                        </m:sup>
                      </m:sSubSup>
                    </m:oMath>
                  </m:oMathPara>
                </a14:m>
                <a:r>
                  <a:rPr sz="2400"/>
                  <a:t>的内孔限制</a:t>
                </a:r>
                <a:r>
                  <a:rPr lang="en-US" sz="2400"/>
                  <a:t>               </a:t>
                </a:r>
                <a:r>
                  <a:rPr sz="2400"/>
                  <a:t> </a:t>
                </a:r>
                <a:r>
                  <a:rPr lang="en-US" sz="2400"/>
                  <a:t>             </a:t>
                </a:r>
                <a:r>
                  <a:rPr sz="2400"/>
                  <a:t> , 端面限制</a:t>
                </a:r>
                <a:r>
                  <a:rPr lang="en-US" sz="2400"/>
                  <a:t>      </a:t>
                </a:r>
                <a:r>
                  <a:rPr lang="zh-CN" sz="2400"/>
                  <a:t>。</a:t>
                </a:r>
                <a:r>
                  <a:rPr lang="en-US" altLang="zh-CN" sz="2400"/>
                  <a:t>    </a:t>
                </a:r>
                <a:r>
                  <a:rPr sz="2400"/>
                  <a:t> 未进行限制, 因加工件在钻孔前属于回转体, 可以不用限制, 满足加工要求</a:t>
                </a:r>
                <a:r>
                  <a:rPr lang="zh-CN" sz="2400"/>
                  <a:t>。</a:t>
                </a:r>
                <a:endParaRPr lang="zh-CN"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1327150"/>
                <a:ext cx="11225530" cy="2363470"/>
              </a:xfrm>
              <a:prstGeom prst="rect">
                <a:avLst/>
              </a:prstGeom>
              <a:blipFill rotWithShape="1">
                <a:blip r:embed="rId4"/>
                <a:stretch>
                  <a:fillRect/>
                </a:stretch>
              </a:blipFill>
            </p:spPr>
            <p:txBody>
              <a:bodyPr/>
              <a:lstStyle/>
              <a:p>
                <a:r>
                  <a:rPr lang="zh-CN" altLang="en-US">
                    <a:noFill/>
                  </a:rPr>
                  <a:t> </a:t>
                </a:r>
              </a:p>
            </p:txBody>
          </p:sp>
        </mc:Fallback>
      </mc:AlternateContent>
      <p:pic>
        <p:nvPicPr>
          <p:cNvPr id="2" name="图片 1"/>
          <p:cNvPicPr>
            <a:picLocks noChangeAspect="1"/>
          </p:cNvPicPr>
          <p:nvPr>
            <p:custDataLst>
              <p:tags r:id="rId5"/>
            </p:custDataLst>
          </p:nvPr>
        </p:nvPicPr>
        <p:blipFill>
          <a:blip r:embed="rId6"/>
          <a:stretch>
            <a:fillRect/>
          </a:stretch>
        </p:blipFill>
        <p:spPr>
          <a:xfrm>
            <a:off x="1316355" y="2611755"/>
            <a:ext cx="2286000" cy="485775"/>
          </a:xfrm>
          <a:prstGeom prst="rect">
            <a:avLst/>
          </a:prstGeom>
        </p:spPr>
      </p:pic>
      <p:pic>
        <p:nvPicPr>
          <p:cNvPr id="5" name="图片 4"/>
          <p:cNvPicPr>
            <a:picLocks noChangeAspect="1"/>
          </p:cNvPicPr>
          <p:nvPr>
            <p:custDataLst>
              <p:tags r:id="rId7"/>
            </p:custDataLst>
          </p:nvPr>
        </p:nvPicPr>
        <p:blipFill>
          <a:blip r:embed="rId8"/>
          <a:stretch>
            <a:fillRect/>
          </a:stretch>
        </p:blipFill>
        <p:spPr>
          <a:xfrm>
            <a:off x="5302250" y="2621280"/>
            <a:ext cx="333375" cy="476250"/>
          </a:xfrm>
          <a:prstGeom prst="rect">
            <a:avLst/>
          </a:prstGeom>
        </p:spPr>
      </p:pic>
      <p:pic>
        <p:nvPicPr>
          <p:cNvPr id="6" name="图片 5"/>
          <p:cNvPicPr>
            <a:picLocks noChangeAspect="1"/>
          </p:cNvPicPr>
          <p:nvPr>
            <p:custDataLst>
              <p:tags r:id="rId9"/>
            </p:custDataLst>
          </p:nvPr>
        </p:nvPicPr>
        <p:blipFill>
          <a:blip r:embed="rId10"/>
          <a:stretch>
            <a:fillRect/>
          </a:stretch>
        </p:blipFill>
        <p:spPr>
          <a:xfrm>
            <a:off x="5848350" y="2640330"/>
            <a:ext cx="495300" cy="457200"/>
          </a:xfrm>
          <a:prstGeom prst="rect">
            <a:avLst/>
          </a:prstGeom>
        </p:spPr>
      </p:pic>
      <p:pic>
        <p:nvPicPr>
          <p:cNvPr id="7" name="图片 6"/>
          <p:cNvPicPr>
            <a:picLocks noChangeAspect="1"/>
          </p:cNvPicPr>
          <p:nvPr>
            <p:custDataLst>
              <p:tags r:id="rId11"/>
            </p:custDataLst>
          </p:nvPr>
        </p:nvPicPr>
        <p:blipFill>
          <a:blip r:embed="rId12"/>
          <a:stretch>
            <a:fillRect/>
          </a:stretch>
        </p:blipFill>
        <p:spPr>
          <a:xfrm>
            <a:off x="5791200" y="3333750"/>
            <a:ext cx="6400800" cy="3524250"/>
          </a:xfrm>
          <a:prstGeom prst="rect">
            <a:avLst/>
          </a:prstGeom>
        </p:spPr>
      </p:pic>
    </p:spTree>
    <p:custDataLst>
      <p:tags r:id="rId1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02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748030" y="939165"/>
                <a:ext cx="11252200" cy="5133975"/>
              </a:xfrm>
              <a:prstGeom prst="rect">
                <a:avLst/>
              </a:prstGeom>
              <a:noFill/>
            </p:spPr>
            <p:txBody>
              <a:bodyPr wrap="square" rtlCol="0" anchor="t">
                <a:spAutoFit/>
              </a:bodyPr>
              <a:p>
                <a:pPr indent="457200" fontAlgn="auto">
                  <a:lnSpc>
                    <a:spcPct val="150000"/>
                  </a:lnSpc>
                </a:pPr>
                <a:r>
                  <a:rPr sz="2400">
                    <a:sym typeface="+mn-ea"/>
                  </a:rPr>
                  <a:t>(３) 选择定位元件并确定元件尺寸和配合公差.</a:t>
                </a:r>
                <a:endParaRPr sz="2400">
                  <a:sym typeface="+mn-ea"/>
                </a:endParaRPr>
              </a:p>
              <a:p>
                <a:pPr indent="457200" fontAlgn="auto">
                  <a:lnSpc>
                    <a:spcPct val="150000"/>
                  </a:lnSpc>
                </a:pPr>
                <a:r>
                  <a:rPr sz="2400">
                    <a:sym typeface="+mn-ea"/>
                  </a:rPr>
                  <a:t>１) 选择定位元件和设计分度机构. 根据定位方式, 选择</a:t>
                </a:r>
                <a:r>
                  <a:rPr sz="2400">
                    <a:sym typeface="+mn-ea"/>
                  </a:rPr>
                  <a:t>ϕ</a:t>
                </a: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charset="0"/>
                              <a:cs typeface="Cambria Math" panose="02040503050406030204" charset="0"/>
                            </a:rPr>
                          </m:ctrlPr>
                        </m:sSubSupPr>
                        <m:e>
                          <m:r>
                            <a:rPr lang="en-US" sz="2400" i="1">
                              <a:latin typeface="Cambria Math" panose="02040503050406030204" charset="0"/>
                              <a:cs typeface="Cambria Math" panose="02040503050406030204" charset="0"/>
                            </a:rPr>
                            <m:t>50</m:t>
                          </m:r>
                        </m:e>
                        <m:sub>
                          <m:r>
                            <a:rPr lang="en-US" sz="2400" i="1">
                              <a:latin typeface="Cambria Math" panose="02040503050406030204" charset="0"/>
                              <a:cs typeface="Cambria Math" panose="02040503050406030204" charset="0"/>
                            </a:rPr>
                            <m:t>0</m:t>
                          </m:r>
                        </m:sub>
                        <m:sup>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m:t>
                          </m:r>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065</m:t>
                          </m:r>
                        </m:sup>
                      </m:sSubSup>
                    </m:oMath>
                  </m:oMathPara>
                </a14:m>
                <a:r>
                  <a:rPr sz="2400">
                    <a:sym typeface="+mn-ea"/>
                  </a:rPr>
                  <a:t>的内孔及端面作为定位基准, 选择定位套作为定位元件, 同时也作为分度盘 (图６</a:t>
                </a:r>
                <a:r>
                  <a:rPr lang="en-US" sz="2400">
                    <a:sym typeface="+mn-ea"/>
                  </a:rPr>
                  <a:t>.</a:t>
                </a:r>
                <a:r>
                  <a:rPr sz="2400">
                    <a:sym typeface="+mn-ea"/>
                  </a:rPr>
                  <a:t>４２) </a:t>
                </a:r>
                <a:r>
                  <a:rPr lang="zh-CN" sz="2400">
                    <a:sym typeface="+mn-ea"/>
                  </a:rPr>
                  <a:t>。</a:t>
                </a:r>
                <a:r>
                  <a:rPr sz="2400">
                    <a:sym typeface="+mn-ea"/>
                  </a:rPr>
                  <a:t> 定位套上的圆柱面作为孔定位,其端面作为平面定位, 定位套通过中心轴和中心套安装在夹具体上, 可以旋转分度, 不能轴向移动, 在夹具体上安装用于分度的对定元件, 如球面对定销、 弹簧、 调节螺套等, 分度时转动分度盘, 当球面对定销对准一个工位孔时, 在弹簧的作用下会自动卡入圆锥形定位孔, 再通过锁紧元件将分度盘紧固在夹具体上, 即可进行相应的钻孔加工. 对工件的夹紧操作通过安装在分度盘上的夹紧元件来实现</a:t>
                </a:r>
                <a:r>
                  <a:rPr lang="zh-CN" sz="2400">
                    <a:sym typeface="+mn-ea"/>
                  </a:rPr>
                  <a:t>。</a:t>
                </a:r>
                <a:endParaRPr lang="zh-CN"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748030" y="939165"/>
                <a:ext cx="11252200" cy="5133975"/>
              </a:xfrm>
              <a:prstGeom prst="rect">
                <a:avLst/>
              </a:prstGeom>
              <a:blipFill rotWithShape="1">
                <a:blip r:embed="rId4"/>
                <a:stretch>
                  <a:fillRect r="-1196"/>
                </a:stretch>
              </a:blipFill>
            </p:spPr>
            <p:txBody>
              <a:bodyPr/>
              <a:lstStyle/>
              <a:p>
                <a:r>
                  <a:rPr lang="zh-CN" altLang="en-US">
                    <a:noFill/>
                  </a:rPr>
                  <a:t> </a:t>
                </a:r>
              </a:p>
            </p:txBody>
          </p:sp>
        </mc:Fallback>
      </mc:AlternateContent>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02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pic>
        <p:nvPicPr>
          <p:cNvPr id="2" name="图片 1"/>
          <p:cNvPicPr>
            <a:picLocks noChangeAspect="1"/>
          </p:cNvPicPr>
          <p:nvPr>
            <p:custDataLst>
              <p:tags r:id="rId2"/>
            </p:custDataLst>
          </p:nvPr>
        </p:nvPicPr>
        <p:blipFill>
          <a:blip r:embed="rId3"/>
          <a:stretch>
            <a:fillRect/>
          </a:stretch>
        </p:blipFill>
        <p:spPr>
          <a:xfrm>
            <a:off x="1061720" y="1028700"/>
            <a:ext cx="10067925" cy="4800600"/>
          </a:xfrm>
          <a:prstGeom prst="rect">
            <a:avLst/>
          </a:prstGeom>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672465"/>
                <a:ext cx="10561320" cy="2917825"/>
              </a:xfrm>
              <a:prstGeom prst="rect">
                <a:avLst/>
              </a:prstGeom>
              <a:noFill/>
            </p:spPr>
            <p:txBody>
              <a:bodyPr wrap="square" rtlCol="0" anchor="t">
                <a:spAutoFit/>
              </a:bodyPr>
              <a:p>
                <a:pPr indent="457200" fontAlgn="auto">
                  <a:lnSpc>
                    <a:spcPct val="150000"/>
                  </a:lnSpc>
                </a:pPr>
                <a:r>
                  <a:rPr sz="2400"/>
                  <a:t>２) 确定定位元件尺寸和配合公差</a:t>
                </a:r>
                <a:endParaRPr sz="2400"/>
              </a:p>
              <a:p>
                <a:pPr indent="457200" fontAlgn="auto">
                  <a:lnSpc>
                    <a:spcPct val="150000"/>
                  </a:lnSpc>
                </a:pPr>
                <a:r>
                  <a:rPr sz="2400"/>
                  <a:t>定位套与</a:t>
                </a:r>
                <a:r>
                  <a:rPr sz="2400">
                    <a:sym typeface="+mn-ea"/>
                  </a:rPr>
                  <a:t>ϕ</a:t>
                </a: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charset="0"/>
                              <a:cs typeface="Cambria Math" panose="02040503050406030204" charset="0"/>
                            </a:rPr>
                          </m:ctrlPr>
                        </m:sSubSupPr>
                        <m:e>
                          <m:r>
                            <a:rPr lang="en-US" sz="2400" i="1">
                              <a:latin typeface="Cambria Math" panose="02040503050406030204" charset="0"/>
                              <a:cs typeface="Cambria Math" panose="02040503050406030204" charset="0"/>
                            </a:rPr>
                            <m:t>50</m:t>
                          </m:r>
                        </m:e>
                        <m:sub>
                          <m:r>
                            <a:rPr lang="en-US" sz="2400" i="1">
                              <a:latin typeface="Cambria Math" panose="02040503050406030204" charset="0"/>
                              <a:cs typeface="Cambria Math" panose="02040503050406030204" charset="0"/>
                            </a:rPr>
                            <m:t>0</m:t>
                          </m:r>
                        </m:sub>
                        <m:sup>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m:t>
                          </m:r>
                          <m:r>
                            <a:rPr lang="en-US" sz="2400" i="1">
                              <a:latin typeface="Cambria Math" panose="02040503050406030204" charset="0"/>
                              <a:cs typeface="Cambria Math" panose="02040503050406030204" charset="0"/>
                            </a:rPr>
                            <m:t>.</m:t>
                          </m:r>
                          <m:r>
                            <a:rPr lang="en-US" sz="2400" i="1">
                              <a:latin typeface="Cambria Math" panose="02040503050406030204" charset="0"/>
                              <a:cs typeface="Cambria Math" panose="02040503050406030204" charset="0"/>
                            </a:rPr>
                            <m:t>065</m:t>
                          </m:r>
                        </m:sup>
                      </m:sSubSup>
                    </m:oMath>
                  </m:oMathPara>
                </a14:m>
                <a:r>
                  <a:rPr sz="2400"/>
                  <a:t>孔有配合, 查阅夹具设计手册取配合公差ϕ５０H７</a:t>
                </a:r>
                <a:r>
                  <a:rPr lang="en-US" sz="2400"/>
                  <a:t>/</a:t>
                </a:r>
                <a:r>
                  <a:rPr sz="2400"/>
                  <a:t>f７ </a:t>
                </a:r>
                <a:r>
                  <a:rPr lang="zh-CN" sz="2400"/>
                  <a:t>。</a:t>
                </a:r>
                <a:endParaRPr lang="zh-CN" sz="2400"/>
              </a:p>
              <a:p>
                <a:pPr indent="457200" fontAlgn="auto">
                  <a:lnSpc>
                    <a:spcPct val="150000"/>
                  </a:lnSpc>
                </a:pPr>
                <a:r>
                  <a:rPr sz="2400"/>
                  <a:t>(４) 分析计算定位误差</a:t>
                </a:r>
                <a:endParaRPr sz="2400"/>
              </a:p>
              <a:p>
                <a:pPr indent="457200" fontAlgn="auto">
                  <a:lnSpc>
                    <a:spcPct val="150000"/>
                  </a:lnSpc>
                </a:pPr>
                <a:r>
                  <a:rPr sz="2400"/>
                  <a:t> 在加工件尺寸中, 所有加工尺寸无尺寸公差和形位公差要求</a:t>
                </a:r>
                <a:r>
                  <a:rPr lang="zh-CN" sz="2400"/>
                  <a:t>。</a:t>
                </a:r>
                <a:r>
                  <a:rPr sz="2400"/>
                  <a:t> 在这里不做定位误差分析, 定位精度在安装调试时进行测试校核</a:t>
                </a:r>
                <a:r>
                  <a:rPr lang="zh-CN" sz="2400"/>
                  <a:t>。</a:t>
                </a:r>
                <a:endParaRPr lang="zh-CN"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672465"/>
                <a:ext cx="10561320" cy="2917825"/>
              </a:xfrm>
              <a:prstGeom prst="rect">
                <a:avLst/>
              </a:prstGeom>
              <a:blipFill rotWithShape="1">
                <a:blip r:embed="rId4"/>
                <a:stretch>
                  <a:fillRect r="-1587"/>
                </a:stretch>
              </a:blipFill>
            </p:spPr>
            <p:txBody>
              <a:bodyPr/>
              <a:lstStyle/>
              <a:p>
                <a:r>
                  <a:rPr lang="zh-CN" altLang="en-US">
                    <a:noFill/>
                  </a:rPr>
                  <a:t> </a:t>
                </a:r>
              </a:p>
            </p:txBody>
          </p:sp>
        </mc:Fallback>
      </mc:AlternateContent>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13800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04215" y="762000"/>
            <a:ext cx="11304905" cy="2306955"/>
          </a:xfrm>
          <a:prstGeom prst="rect">
            <a:avLst/>
          </a:prstGeom>
          <a:noFill/>
        </p:spPr>
        <p:txBody>
          <a:bodyPr wrap="square" rtlCol="0" anchor="t">
            <a:spAutoFit/>
          </a:bodyPr>
          <a:p>
            <a:pPr indent="457200" fontAlgn="auto">
              <a:lnSpc>
                <a:spcPct val="150000"/>
              </a:lnSpc>
            </a:pPr>
            <a:r>
              <a:rPr sz="2400">
                <a:sym typeface="+mn-ea"/>
              </a:rPr>
              <a:t>(５) 确定分度结构零件尺寸</a:t>
            </a:r>
            <a:endParaRPr sz="2400">
              <a:sym typeface="+mn-ea"/>
            </a:endParaRPr>
          </a:p>
          <a:p>
            <a:pPr indent="457200" fontAlgn="auto">
              <a:lnSpc>
                <a:spcPct val="150000"/>
              </a:lnSpc>
            </a:pPr>
            <a:r>
              <a:rPr sz="2400">
                <a:sym typeface="+mn-ea"/>
              </a:rPr>
              <a:t> 分度对定元件有球面对定销、 弹簧、 调节螺套、 ϕ８垫圈 (标准件) 和 M８螺母 (标准件) , 安装在夹具体的对定孔中</a:t>
            </a:r>
            <a:r>
              <a:rPr lang="zh-CN" sz="2400">
                <a:sym typeface="+mn-ea"/>
              </a:rPr>
              <a:t>。</a:t>
            </a:r>
            <a:r>
              <a:rPr sz="2400">
                <a:sym typeface="+mn-ea"/>
              </a:rPr>
              <a:t>球面对定销、 弹簧和调节螺母的设计可参考夹具体和分度盘的结构和尺寸进行, 如图６</a:t>
            </a:r>
            <a:r>
              <a:rPr lang="en-US" sz="2400">
                <a:sym typeface="+mn-ea"/>
              </a:rPr>
              <a:t>.</a:t>
            </a:r>
            <a:r>
              <a:rPr sz="2400">
                <a:sym typeface="+mn-ea"/>
              </a:rPr>
              <a:t>４３所示</a:t>
            </a:r>
            <a:r>
              <a:rPr lang="zh-CN" sz="2400">
                <a:sym typeface="+mn-ea"/>
              </a:rPr>
              <a:t>。</a:t>
            </a:r>
            <a:endParaRPr lang="zh-CN"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2586355" y="3068955"/>
            <a:ext cx="7717790" cy="3701415"/>
          </a:xfrm>
          <a:prstGeom prst="rect">
            <a:avLst/>
          </a:prstGeom>
        </p:spPr>
      </p:pic>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1030585" cy="4523105"/>
          </a:xfrm>
          <a:prstGeom prst="rect">
            <a:avLst/>
          </a:prstGeom>
          <a:noFill/>
        </p:spPr>
        <p:txBody>
          <a:bodyPr wrap="square" rtlCol="0" anchor="t">
            <a:spAutoFit/>
          </a:bodyPr>
          <a:p>
            <a:pPr indent="457200" fontAlgn="auto">
              <a:lnSpc>
                <a:spcPct val="150000"/>
              </a:lnSpc>
            </a:pPr>
            <a:r>
              <a:rPr sz="2400">
                <a:sym typeface="+mn-ea"/>
              </a:rPr>
              <a:t>(６) 确定夹紧装置</a:t>
            </a:r>
            <a:r>
              <a:rPr lang="zh-CN" sz="2400">
                <a:sym typeface="+mn-ea"/>
              </a:rPr>
              <a:t>。</a:t>
            </a:r>
            <a:endParaRPr lang="zh-CN" sz="2400">
              <a:sym typeface="+mn-ea"/>
            </a:endParaRPr>
          </a:p>
          <a:p>
            <a:pPr indent="457200" fontAlgn="auto">
              <a:lnSpc>
                <a:spcPct val="150000"/>
              </a:lnSpc>
            </a:pPr>
            <a:r>
              <a:rPr sz="2400">
                <a:sym typeface="+mn-ea"/>
              </a:rPr>
              <a:t>１) 确定夹具类型</a:t>
            </a:r>
            <a:r>
              <a:rPr lang="zh-CN" sz="2400">
                <a:sym typeface="+mn-ea"/>
              </a:rPr>
              <a:t>。</a:t>
            </a:r>
            <a:r>
              <a:rPr sz="2400">
                <a:sym typeface="+mn-ea"/>
              </a:rPr>
              <a:t> 该夹具属于卧轴分度式钻床夹具, 夹具中分度盘的旋转轴平行于机床工作台布置, 当完成一个工位的孔的加工后, 将分度盘旋转一定角度, 再对下一个工位的孔进行加工</a:t>
            </a:r>
            <a:r>
              <a:rPr lang="zh-CN" sz="2400">
                <a:sym typeface="+mn-ea"/>
              </a:rPr>
              <a:t>。</a:t>
            </a:r>
            <a:r>
              <a:rPr sz="2400">
                <a:sym typeface="+mn-ea"/>
              </a:rPr>
              <a:t> 此类夹具用于加工同一轴向平面内、 同一圆周上径向分布的径向孔.</a:t>
            </a:r>
            <a:endParaRPr sz="2400">
              <a:sym typeface="+mn-ea"/>
            </a:endParaRPr>
          </a:p>
          <a:p>
            <a:pPr indent="457200" fontAlgn="auto">
              <a:lnSpc>
                <a:spcPct val="150000"/>
              </a:lnSpc>
            </a:pPr>
            <a:r>
              <a:rPr sz="2400">
                <a:sym typeface="+mn-ea"/>
              </a:rPr>
              <a:t>２) 确定夹紧方式</a:t>
            </a:r>
            <a:r>
              <a:rPr lang="zh-CN" sz="2400">
                <a:sym typeface="+mn-ea"/>
              </a:rPr>
              <a:t>。</a:t>
            </a:r>
            <a:r>
              <a:rPr sz="2400">
                <a:sym typeface="+mn-ea"/>
              </a:rPr>
              <a:t>确定好工件定位后, 需将工件夹紧在分度盘上. 夹紧采用螺旋压板方式</a:t>
            </a:r>
            <a:r>
              <a:rPr lang="zh-CN" sz="2400">
                <a:sym typeface="+mn-ea"/>
              </a:rPr>
              <a:t>。</a:t>
            </a:r>
            <a:r>
              <a:rPr sz="2400">
                <a:sym typeface="+mn-ea"/>
              </a:rPr>
              <a:t>夹紧元件有锁紧螺母、 固定轴、 开口压板和 M１６螺母 (标准件) , 如图６</a:t>
            </a:r>
            <a:r>
              <a:rPr lang="en-US" sz="2400">
                <a:sym typeface="+mn-ea"/>
              </a:rPr>
              <a:t>.</a:t>
            </a:r>
            <a:r>
              <a:rPr sz="2400">
                <a:sym typeface="+mn-ea"/>
              </a:rPr>
              <a:t>４４所示</a:t>
            </a:r>
            <a:r>
              <a:rPr lang="zh-CN" sz="2400">
                <a:sym typeface="+mn-ea"/>
              </a:rPr>
              <a:t>。</a:t>
            </a:r>
            <a:endParaRPr lang="zh-CN" sz="2400">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pic>
        <p:nvPicPr>
          <p:cNvPr id="2" name="图片 1"/>
          <p:cNvPicPr>
            <a:picLocks noChangeAspect="1"/>
          </p:cNvPicPr>
          <p:nvPr>
            <p:custDataLst>
              <p:tags r:id="rId2"/>
            </p:custDataLst>
          </p:nvPr>
        </p:nvPicPr>
        <p:blipFill>
          <a:blip r:embed="rId3"/>
          <a:stretch>
            <a:fillRect/>
          </a:stretch>
        </p:blipFill>
        <p:spPr>
          <a:xfrm>
            <a:off x="1062990" y="1628140"/>
            <a:ext cx="10753725" cy="4695825"/>
          </a:xfrm>
          <a:prstGeom prst="rect">
            <a:avLst/>
          </a:prstGeom>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15578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56285" y="894715"/>
            <a:ext cx="6158230" cy="4523105"/>
          </a:xfrm>
          <a:prstGeom prst="rect">
            <a:avLst/>
          </a:prstGeom>
          <a:noFill/>
        </p:spPr>
        <p:txBody>
          <a:bodyPr wrap="square" rtlCol="0" anchor="t">
            <a:spAutoFit/>
          </a:bodyPr>
          <a:p>
            <a:pPr indent="457200" fontAlgn="auto">
              <a:lnSpc>
                <a:spcPct val="150000"/>
              </a:lnSpc>
            </a:pPr>
            <a:r>
              <a:rPr sz="2400">
                <a:sym typeface="+mn-ea"/>
              </a:rPr>
              <a:t>(７) 确定导向元件</a:t>
            </a:r>
            <a:endParaRPr sz="2400">
              <a:sym typeface="+mn-ea"/>
            </a:endParaRPr>
          </a:p>
          <a:p>
            <a:pPr indent="457200" fontAlgn="auto">
              <a:lnSpc>
                <a:spcPct val="150000"/>
              </a:lnSpc>
            </a:pPr>
            <a:r>
              <a:rPr sz="2400">
                <a:sym typeface="+mn-ea"/>
              </a:rPr>
              <a:t> 根据设计任务要求, 因采用摇臂钻床加工, 需要设计刀具导向元件. 根据夹具设计的总体方案, 采用环套式钻模结构</a:t>
            </a:r>
            <a:r>
              <a:rPr lang="zh-CN" sz="2400">
                <a:sym typeface="+mn-ea"/>
              </a:rPr>
              <a:t>。</a:t>
            </a:r>
            <a:r>
              <a:rPr sz="2400">
                <a:sym typeface="+mn-ea"/>
              </a:rPr>
              <a:t>将环套钻模板以静配合方式直接安装在分度盘上, 并以圆柱销加以固定</a:t>
            </a:r>
            <a:r>
              <a:rPr lang="zh-CN" sz="2400">
                <a:sym typeface="+mn-ea"/>
              </a:rPr>
              <a:t>。</a:t>
            </a:r>
            <a:r>
              <a:rPr sz="2400">
                <a:sym typeface="+mn-ea"/>
              </a:rPr>
              <a:t> 四个钻套直接安装到其上的对应孔中. 钻套均设计成固定结构</a:t>
            </a:r>
            <a:r>
              <a:rPr lang="zh-CN" sz="2400">
                <a:sym typeface="+mn-ea"/>
              </a:rPr>
              <a:t>。</a:t>
            </a:r>
            <a:r>
              <a:rPr sz="2400">
                <a:sym typeface="+mn-ea"/>
              </a:rPr>
              <a:t> 导向元件如图６</a:t>
            </a:r>
            <a:r>
              <a:rPr lang="en-US" sz="2400">
                <a:sym typeface="+mn-ea"/>
              </a:rPr>
              <a:t>.</a:t>
            </a:r>
            <a:r>
              <a:rPr sz="2400">
                <a:sym typeface="+mn-ea"/>
              </a:rPr>
              <a:t>４５所示</a:t>
            </a:r>
            <a:r>
              <a:rPr lang="zh-CN" sz="2400">
                <a:sym typeface="+mn-ea"/>
              </a:rPr>
              <a:t>。</a:t>
            </a:r>
            <a:endParaRPr lang="zh-CN" sz="2400">
              <a:sym typeface="+mn-ea"/>
            </a:endParaRPr>
          </a:p>
        </p:txBody>
      </p:sp>
      <p:pic>
        <p:nvPicPr>
          <p:cNvPr id="2" name="图片 1"/>
          <p:cNvPicPr>
            <a:picLocks noChangeAspect="1"/>
          </p:cNvPicPr>
          <p:nvPr>
            <p:custDataLst>
              <p:tags r:id="rId3"/>
            </p:custDataLst>
          </p:nvPr>
        </p:nvPicPr>
        <p:blipFill>
          <a:blip r:embed="rId4"/>
          <a:stretch>
            <a:fillRect/>
          </a:stretch>
        </p:blipFill>
        <p:spPr>
          <a:xfrm>
            <a:off x="7082155" y="1455420"/>
            <a:ext cx="4581525" cy="3962400"/>
          </a:xfrm>
          <a:prstGeom prst="rect">
            <a:avLst/>
          </a:prstGeom>
        </p:spPr>
      </p:pic>
    </p:spTree>
    <p:custDataLst>
      <p:tags r:id="rId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6 </a:t>
            </a:r>
            <a:r>
              <a:rPr lang="zh-CN" altLang="en-US" sz="3600">
                <a:solidFill>
                  <a:schemeClr val="tx2">
                    <a:lumMod val="50000"/>
                  </a:schemeClr>
                </a:solidFill>
                <a:latin typeface="Arial" panose="020B0604020202020204" pitchFamily="34" charset="0"/>
                <a:ea typeface="微软雅黑" panose="020B0503020204020204" charset="-122"/>
              </a:rPr>
              <a:t>钻床夹具设计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a:t>
            </a:r>
            <a:r>
              <a:rPr lang="zh-CN" altLang="en-US" sz="6600">
                <a:solidFill>
                  <a:schemeClr val="accent1">
                    <a:lumMod val="75000"/>
                  </a:schemeClr>
                </a:solidFill>
                <a:latin typeface="Arial" panose="020B0604020202020204" pitchFamily="34" charset="0"/>
                <a:ea typeface="微软雅黑" panose="020B0503020204020204" charset="-122"/>
              </a:rPr>
              <a:t>二</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sz="2800" b="1">
                <a:solidFill>
                  <a:schemeClr val="tx1"/>
                </a:solidFill>
              </a:rPr>
              <a:t>6</a:t>
            </a:r>
            <a:r>
              <a:rPr lang="en-US" sz="2800" b="1">
                <a:solidFill>
                  <a:schemeClr val="tx1"/>
                </a:solidFill>
              </a:rPr>
              <a:t>.3分度式钻床夹具设计</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671310" cy="5077460"/>
          </a:xfrm>
          <a:prstGeom prst="rect">
            <a:avLst/>
          </a:prstGeom>
          <a:noFill/>
        </p:spPr>
        <p:txBody>
          <a:bodyPr wrap="square" rtlCol="0" anchor="t">
            <a:spAutoFit/>
          </a:bodyPr>
          <a:p>
            <a:pPr indent="457200" fontAlgn="auto">
              <a:lnSpc>
                <a:spcPct val="150000"/>
              </a:lnSpc>
            </a:pPr>
            <a:r>
              <a:rPr sz="2400">
                <a:sym typeface="+mn-ea"/>
              </a:rPr>
              <a:t>(８) 确定其他结构</a:t>
            </a:r>
            <a:endParaRPr sz="2400">
              <a:sym typeface="+mn-ea"/>
            </a:endParaRPr>
          </a:p>
          <a:p>
            <a:pPr indent="457200" fontAlgn="auto">
              <a:lnSpc>
                <a:spcPct val="150000"/>
              </a:lnSpc>
            </a:pPr>
            <a:r>
              <a:rPr sz="2400">
                <a:sym typeface="+mn-ea"/>
              </a:rPr>
              <a:t> 根据总体设计方案, 壳体用夹具要设计固定机构, 即支撑机构和锁紧元件</a:t>
            </a:r>
            <a:r>
              <a:rPr lang="zh-CN" sz="2400">
                <a:sym typeface="+mn-ea"/>
              </a:rPr>
              <a:t>。</a:t>
            </a:r>
            <a:r>
              <a:rPr sz="2400">
                <a:sym typeface="+mn-ea"/>
              </a:rPr>
              <a:t> 支撑机构主要有夹具体、 中心轴、 中心套、 导向螺钉</a:t>
            </a:r>
            <a:r>
              <a:rPr lang="zh-CN" sz="2400">
                <a:sym typeface="+mn-ea"/>
              </a:rPr>
              <a:t>。</a:t>
            </a:r>
            <a:r>
              <a:rPr sz="2400">
                <a:sym typeface="+mn-ea"/>
              </a:rPr>
              <a:t> 中心套安装在夹具体中心孔中; 中心轴安装在中心套中, 并与分度盘成滑动配合; 导向螺钉安装在夹具体上, 限制中心轴的转动</a:t>
            </a:r>
            <a:r>
              <a:rPr lang="zh-CN" sz="2400">
                <a:sym typeface="+mn-ea"/>
              </a:rPr>
              <a:t>。</a:t>
            </a:r>
            <a:r>
              <a:rPr sz="2400">
                <a:sym typeface="+mn-ea"/>
              </a:rPr>
              <a:t> 锁紧元件有手轮式螺母和挡圈</a:t>
            </a:r>
            <a:r>
              <a:rPr lang="zh-CN" sz="2400">
                <a:sym typeface="+mn-ea"/>
              </a:rPr>
              <a:t>。</a:t>
            </a:r>
            <a:r>
              <a:rPr sz="2400">
                <a:sym typeface="+mn-ea"/>
              </a:rPr>
              <a:t>这两个元件都装配到中心轴上, 用于将分度盘锁紧在夹具体上, 如图６</a:t>
            </a:r>
            <a:r>
              <a:rPr lang="en-US" sz="2400">
                <a:sym typeface="+mn-ea"/>
              </a:rPr>
              <a:t>.</a:t>
            </a:r>
            <a:r>
              <a:rPr sz="2400">
                <a:sym typeface="+mn-ea"/>
              </a:rPr>
              <a:t>４６所示</a:t>
            </a:r>
            <a:r>
              <a:rPr lang="zh-CN" sz="2400">
                <a:sym typeface="+mn-ea"/>
              </a:rPr>
              <a:t>。</a:t>
            </a:r>
            <a:endParaRPr lang="zh-CN" sz="2400">
              <a:sym typeface="+mn-ea"/>
            </a:endParaRPr>
          </a:p>
        </p:txBody>
      </p:sp>
      <p:pic>
        <p:nvPicPr>
          <p:cNvPr id="2" name="图片 1"/>
          <p:cNvPicPr>
            <a:picLocks noChangeAspect="1"/>
          </p:cNvPicPr>
          <p:nvPr>
            <p:custDataLst>
              <p:tags r:id="rId3"/>
            </p:custDataLst>
          </p:nvPr>
        </p:nvPicPr>
        <p:blipFill>
          <a:blip r:embed="rId4"/>
          <a:stretch>
            <a:fillRect/>
          </a:stretch>
        </p:blipFill>
        <p:spPr>
          <a:xfrm>
            <a:off x="7498715" y="1467485"/>
            <a:ext cx="4610100" cy="4381500"/>
          </a:xfrm>
          <a:prstGeom prst="rect">
            <a:avLst/>
          </a:prstGeom>
        </p:spPr>
      </p:pic>
    </p:spTree>
    <p:custDataLst>
      <p:tags r:id="rId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pPr algn="l"/>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3.</a:t>
            </a:r>
            <a:r>
              <a:rPr lang="zh-CN" altLang="en-US" dirty="0">
                <a:latin typeface="Arial" panose="020B0604020202020204" pitchFamily="34" charset="0"/>
                <a:sym typeface="Arial" panose="020B0604020202020204" pitchFamily="34" charset="0"/>
              </a:rPr>
              <a:t>绘制结构草图</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4565650" cy="2306955"/>
          </a:xfrm>
          <a:prstGeom prst="rect">
            <a:avLst/>
          </a:prstGeom>
          <a:noFill/>
        </p:spPr>
        <p:txBody>
          <a:bodyPr wrap="square" rtlCol="0" anchor="t">
            <a:spAutoFit/>
          </a:bodyPr>
          <a:p>
            <a:pPr indent="457200" fontAlgn="auto">
              <a:lnSpc>
                <a:spcPct val="150000"/>
              </a:lnSpc>
            </a:pPr>
            <a:r>
              <a:rPr sz="2400">
                <a:sym typeface="+mn-ea"/>
              </a:rPr>
              <a:t>根据定位和夹紧机构的设计, 得到夹具基本结构如图６</a:t>
            </a:r>
            <a:r>
              <a:rPr lang="en-US" sz="2400">
                <a:sym typeface="+mn-ea"/>
              </a:rPr>
              <a:t>.47</a:t>
            </a:r>
            <a:r>
              <a:rPr sz="2400">
                <a:sym typeface="+mn-ea"/>
              </a:rPr>
              <a:t>所示</a:t>
            </a:r>
            <a:r>
              <a:rPr lang="zh-CN" altLang="en-US" sz="2400">
                <a:sym typeface="+mn-ea"/>
              </a:rPr>
              <a:t>。</a:t>
            </a:r>
            <a:endParaRPr lang="zh-CN" altLang="en-US" sz="2400">
              <a:sym typeface="+mn-ea"/>
            </a:endParaRPr>
          </a:p>
          <a:p>
            <a:pPr indent="457200" fontAlgn="auto">
              <a:lnSpc>
                <a:spcPct val="150000"/>
              </a:lnSpc>
            </a:pPr>
            <a:endParaRPr lang="zh-CN" altLang="en-US"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5490210" y="1181100"/>
            <a:ext cx="6648450" cy="5676900"/>
          </a:xfrm>
          <a:prstGeom prst="rect">
            <a:avLst/>
          </a:prstGeom>
        </p:spPr>
      </p:pic>
    </p:spTree>
    <p:custDataLst>
      <p:tags r:id="rId5"/>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3415030"/>
          </a:xfrm>
          <a:prstGeom prst="rect">
            <a:avLst/>
          </a:prstGeom>
          <a:noFill/>
        </p:spPr>
        <p:txBody>
          <a:bodyPr wrap="square" rtlCol="0" anchor="t">
            <a:spAutoFit/>
          </a:bodyPr>
          <a:p>
            <a:pPr indent="457200" fontAlgn="auto">
              <a:lnSpc>
                <a:spcPct val="150000"/>
              </a:lnSpc>
            </a:pPr>
            <a:r>
              <a:rPr lang="zh-CN" altLang="en-US" sz="2400">
                <a:sym typeface="+mn-ea"/>
              </a:rPr>
              <a:t>(１) 技术要求。</a:t>
            </a:r>
            <a:endParaRPr lang="zh-CN" altLang="en-US" sz="2400">
              <a:sym typeface="+mn-ea"/>
            </a:endParaRPr>
          </a:p>
          <a:p>
            <a:pPr indent="457200" fontAlgn="auto">
              <a:lnSpc>
                <a:spcPct val="150000"/>
              </a:lnSpc>
            </a:pPr>
            <a:r>
              <a:rPr lang="zh-CN" altLang="en-US" sz="2400">
                <a:sym typeface="+mn-ea"/>
              </a:rPr>
              <a:t>１) 装配前进行浸油处理;</a:t>
            </a:r>
            <a:endParaRPr lang="zh-CN" altLang="en-US" sz="2400">
              <a:sym typeface="+mn-ea"/>
            </a:endParaRPr>
          </a:p>
          <a:p>
            <a:pPr indent="457200" fontAlgn="auto">
              <a:lnSpc>
                <a:spcPct val="150000"/>
              </a:lnSpc>
            </a:pPr>
            <a:r>
              <a:rPr lang="zh-CN" altLang="en-US" sz="2400">
                <a:sym typeface="+mn-ea"/>
              </a:rPr>
              <a:t>２) 零件不得有毛刺、 飞边、 灰尘等;</a:t>
            </a:r>
            <a:endParaRPr lang="zh-CN" altLang="en-US" sz="2400">
              <a:sym typeface="+mn-ea"/>
            </a:endParaRPr>
          </a:p>
          <a:p>
            <a:pPr indent="457200" fontAlgn="auto">
              <a:lnSpc>
                <a:spcPct val="150000"/>
              </a:lnSpc>
            </a:pPr>
            <a:r>
              <a:rPr lang="zh-CN" altLang="en-US" sz="2400">
                <a:sym typeface="+mn-ea"/>
              </a:rPr>
              <a:t>３) 装配时不允许有磕碰和划伤;</a:t>
            </a:r>
            <a:endParaRPr lang="zh-CN" altLang="en-US" sz="2400">
              <a:sym typeface="+mn-ea"/>
            </a:endParaRPr>
          </a:p>
          <a:p>
            <a:pPr indent="457200" fontAlgn="auto">
              <a:lnSpc>
                <a:spcPct val="150000"/>
              </a:lnSpc>
            </a:pPr>
            <a:r>
              <a:rPr lang="zh-CN" altLang="en-US" sz="2400">
                <a:sym typeface="+mn-ea"/>
              </a:rPr>
              <a:t>４) 使用前需对夹具进行定位和夹紧校核。</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5077460"/>
          </a:xfrm>
          <a:prstGeom prst="rect">
            <a:avLst/>
          </a:prstGeom>
          <a:noFill/>
        </p:spPr>
        <p:txBody>
          <a:bodyPr wrap="square" rtlCol="0" anchor="t">
            <a:spAutoFit/>
          </a:bodyPr>
          <a:p>
            <a:pPr indent="457200" fontAlgn="auto">
              <a:lnSpc>
                <a:spcPct val="150000"/>
              </a:lnSpc>
            </a:pPr>
            <a:r>
              <a:rPr lang="zh-CN" altLang="en-US" sz="2400">
                <a:sym typeface="+mn-ea"/>
              </a:rPr>
              <a:t>(２) 公差配合。</a:t>
            </a:r>
            <a:endParaRPr lang="zh-CN" altLang="en-US" sz="2400">
              <a:sym typeface="+mn-ea"/>
            </a:endParaRPr>
          </a:p>
          <a:p>
            <a:pPr indent="457200" fontAlgn="auto">
              <a:lnSpc>
                <a:spcPct val="150000"/>
              </a:lnSpc>
            </a:pPr>
            <a:r>
              <a:rPr sz="2400">
                <a:sym typeface="+mn-ea"/>
              </a:rPr>
              <a:t>１) 钻套与钻模板之间: ϕ１２H７</a:t>
            </a:r>
            <a:r>
              <a:rPr lang="en-US" sz="2400">
                <a:sym typeface="+mn-ea"/>
              </a:rPr>
              <a:t>/</a:t>
            </a:r>
            <a:r>
              <a:rPr sz="2400">
                <a:sym typeface="+mn-ea"/>
              </a:rPr>
              <a:t>d８;</a:t>
            </a:r>
            <a:endParaRPr sz="2400">
              <a:sym typeface="+mn-ea"/>
            </a:endParaRPr>
          </a:p>
          <a:p>
            <a:pPr indent="457200" fontAlgn="auto">
              <a:lnSpc>
                <a:spcPct val="150000"/>
              </a:lnSpc>
            </a:pPr>
            <a:r>
              <a:rPr sz="2400">
                <a:sym typeface="+mn-ea"/>
              </a:rPr>
              <a:t>２) 圆柱销与钻套、 定位套之间: ϕ５H７</a:t>
            </a:r>
            <a:r>
              <a:rPr lang="en-US" sz="2400">
                <a:sym typeface="+mn-ea"/>
              </a:rPr>
              <a:t>/</a:t>
            </a:r>
            <a:r>
              <a:rPr sz="2400">
                <a:sym typeface="+mn-ea"/>
              </a:rPr>
              <a:t>m６;</a:t>
            </a:r>
            <a:endParaRPr sz="2400">
              <a:sym typeface="+mn-ea"/>
            </a:endParaRPr>
          </a:p>
          <a:p>
            <a:pPr indent="457200" fontAlgn="auto">
              <a:lnSpc>
                <a:spcPct val="150000"/>
              </a:lnSpc>
            </a:pPr>
            <a:r>
              <a:rPr sz="2400">
                <a:sym typeface="+mn-ea"/>
              </a:rPr>
              <a:t>３) 中心轴与定位套之间: ϕ２０H７</a:t>
            </a:r>
            <a:r>
              <a:rPr lang="en-US" sz="2400">
                <a:sym typeface="+mn-ea"/>
              </a:rPr>
              <a:t>/</a:t>
            </a:r>
            <a:r>
              <a:rPr sz="2400">
                <a:sym typeface="+mn-ea"/>
              </a:rPr>
              <a:t>f７;</a:t>
            </a:r>
            <a:endParaRPr sz="2400">
              <a:sym typeface="+mn-ea"/>
            </a:endParaRPr>
          </a:p>
          <a:p>
            <a:pPr indent="457200" fontAlgn="auto">
              <a:lnSpc>
                <a:spcPct val="150000"/>
              </a:lnSpc>
            </a:pPr>
            <a:r>
              <a:rPr sz="2400">
                <a:sym typeface="+mn-ea"/>
              </a:rPr>
              <a:t>４) 中心轴与中心套之间: ϕ２０H７</a:t>
            </a:r>
            <a:r>
              <a:rPr lang="en-US" sz="2400">
                <a:sym typeface="+mn-ea"/>
              </a:rPr>
              <a:t>/</a:t>
            </a:r>
            <a:r>
              <a:rPr sz="2400">
                <a:sym typeface="+mn-ea"/>
              </a:rPr>
              <a:t>m６;</a:t>
            </a:r>
            <a:endParaRPr sz="2400">
              <a:sym typeface="+mn-ea"/>
            </a:endParaRPr>
          </a:p>
          <a:p>
            <a:pPr indent="457200" fontAlgn="auto">
              <a:lnSpc>
                <a:spcPct val="150000"/>
              </a:lnSpc>
            </a:pPr>
            <a:r>
              <a:rPr sz="2400">
                <a:sym typeface="+mn-ea"/>
              </a:rPr>
              <a:t>５) 中心套与夹具体之间: ϕ３０H７</a:t>
            </a:r>
            <a:r>
              <a:rPr lang="en-US" sz="2400">
                <a:sym typeface="+mn-ea"/>
              </a:rPr>
              <a:t>/</a:t>
            </a:r>
            <a:r>
              <a:rPr sz="2400">
                <a:sym typeface="+mn-ea"/>
              </a:rPr>
              <a:t>n６;</a:t>
            </a:r>
            <a:endParaRPr sz="2400">
              <a:sym typeface="+mn-ea"/>
            </a:endParaRPr>
          </a:p>
          <a:p>
            <a:pPr indent="457200" fontAlgn="auto">
              <a:lnSpc>
                <a:spcPct val="150000"/>
              </a:lnSpc>
            </a:pPr>
            <a:r>
              <a:rPr sz="2400">
                <a:sym typeface="+mn-ea"/>
              </a:rPr>
              <a:t>６) 球面对定销与夹具体之间: ϕ１８H７</a:t>
            </a:r>
            <a:r>
              <a:rPr lang="en-US" sz="2400">
                <a:sym typeface="+mn-ea"/>
              </a:rPr>
              <a:t>/</a:t>
            </a:r>
            <a:r>
              <a:rPr sz="2400">
                <a:sym typeface="+mn-ea"/>
              </a:rPr>
              <a:t>f７;</a:t>
            </a:r>
            <a:endParaRPr sz="2400">
              <a:sym typeface="+mn-ea"/>
            </a:endParaRPr>
          </a:p>
          <a:p>
            <a:pPr indent="457200" fontAlgn="auto">
              <a:lnSpc>
                <a:spcPct val="150000"/>
              </a:lnSpc>
            </a:pPr>
            <a:r>
              <a:rPr sz="2400">
                <a:sym typeface="+mn-ea"/>
              </a:rPr>
              <a:t>７) 球面对定销与调节螺母之间: ϕ１０H７</a:t>
            </a:r>
            <a:r>
              <a:rPr lang="en-US" sz="2400">
                <a:sym typeface="+mn-ea"/>
              </a:rPr>
              <a:t>/</a:t>
            </a:r>
            <a:r>
              <a:rPr sz="2400">
                <a:sym typeface="+mn-ea"/>
              </a:rPr>
              <a:t>h６;</a:t>
            </a:r>
            <a:endParaRPr sz="2400">
              <a:sym typeface="+mn-ea"/>
            </a:endParaRPr>
          </a:p>
          <a:p>
            <a:pPr indent="457200" fontAlgn="auto">
              <a:lnSpc>
                <a:spcPct val="150000"/>
              </a:lnSpc>
            </a:pPr>
            <a:r>
              <a:rPr sz="2400">
                <a:sym typeface="+mn-ea"/>
              </a:rPr>
              <a:t>８) 定位套和钻模板之间: ϕ７０H７</a:t>
            </a:r>
            <a:r>
              <a:rPr lang="en-US" sz="2400">
                <a:sym typeface="+mn-ea"/>
              </a:rPr>
              <a:t>/</a:t>
            </a:r>
            <a:r>
              <a:rPr sz="2400">
                <a:sym typeface="+mn-ea"/>
              </a:rPr>
              <a:t>g６</a:t>
            </a:r>
            <a:r>
              <a:rPr lang="zh-CN" sz="2400">
                <a:sym typeface="+mn-ea"/>
              </a:rPr>
              <a:t>。</a:t>
            </a:r>
            <a:endParaRPr lang="zh-CN" sz="2400">
              <a:sym typeface="+mn-ea"/>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sym typeface="+mn-ea"/>
              </a:rPr>
              <a:t>确定夹具零件材料</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5077460"/>
          </a:xfrm>
          <a:prstGeom prst="rect">
            <a:avLst/>
          </a:prstGeom>
          <a:noFill/>
        </p:spPr>
        <p:txBody>
          <a:bodyPr wrap="square" rtlCol="0" anchor="t">
            <a:spAutoFit/>
          </a:bodyPr>
          <a:p>
            <a:pPr indent="457200" fontAlgn="auto">
              <a:lnSpc>
                <a:spcPct val="150000"/>
              </a:lnSpc>
            </a:pPr>
            <a:r>
              <a:rPr lang="zh-CN" altLang="en-US" sz="2400">
                <a:sym typeface="+mn-ea"/>
              </a:rPr>
              <a:t>查阅夹具设计手册, 确定夹具各零件材料及热处理方式。</a:t>
            </a:r>
            <a:endParaRPr lang="zh-CN" altLang="en-US" sz="2400">
              <a:sym typeface="+mn-ea"/>
            </a:endParaRPr>
          </a:p>
          <a:p>
            <a:pPr indent="457200" fontAlgn="auto">
              <a:lnSpc>
                <a:spcPct val="150000"/>
              </a:lnSpc>
            </a:pPr>
            <a:r>
              <a:rPr lang="zh-CN" altLang="en-US" sz="2400">
                <a:sym typeface="+mn-ea"/>
              </a:rPr>
              <a:t>(１) 夹具体: Q２３５, 退火处理;</a:t>
            </a:r>
            <a:endParaRPr lang="zh-CN" altLang="en-US" sz="2400">
              <a:sym typeface="+mn-ea"/>
            </a:endParaRPr>
          </a:p>
          <a:p>
            <a:pPr indent="457200" fontAlgn="auto">
              <a:lnSpc>
                <a:spcPct val="150000"/>
              </a:lnSpc>
            </a:pPr>
            <a:r>
              <a:rPr lang="zh-CN" altLang="en-US" sz="2400">
                <a:sym typeface="+mn-ea"/>
              </a:rPr>
              <a:t>(２) 球面对定销: T７A, 淬火５３~５８HRC;</a:t>
            </a:r>
            <a:endParaRPr lang="zh-CN" altLang="en-US" sz="2400">
              <a:sym typeface="+mn-ea"/>
            </a:endParaRPr>
          </a:p>
          <a:p>
            <a:pPr indent="457200" fontAlgn="auto">
              <a:lnSpc>
                <a:spcPct val="150000"/>
              </a:lnSpc>
            </a:pPr>
            <a:r>
              <a:rPr lang="zh-CN" altLang="en-US" sz="2400">
                <a:sym typeface="+mn-ea"/>
              </a:rPr>
              <a:t>(３) 调节螺母: ４５钢, 淬火３３~４８HRC;</a:t>
            </a:r>
            <a:endParaRPr lang="zh-CN" altLang="en-US" sz="2400">
              <a:sym typeface="+mn-ea"/>
            </a:endParaRPr>
          </a:p>
          <a:p>
            <a:pPr indent="457200" fontAlgn="auto">
              <a:lnSpc>
                <a:spcPct val="150000"/>
              </a:lnSpc>
            </a:pPr>
            <a:r>
              <a:rPr lang="zh-CN" altLang="en-US" sz="2400">
                <a:sym typeface="+mn-ea"/>
              </a:rPr>
              <a:t>(４) 开口压板: ４５钢, 淬火３３~４８HRC;</a:t>
            </a:r>
            <a:endParaRPr lang="zh-CN" altLang="en-US" sz="2400">
              <a:sym typeface="+mn-ea"/>
            </a:endParaRPr>
          </a:p>
          <a:p>
            <a:pPr indent="457200" fontAlgn="auto">
              <a:lnSpc>
                <a:spcPct val="150000"/>
              </a:lnSpc>
            </a:pPr>
            <a:r>
              <a:rPr lang="zh-CN" altLang="en-US" sz="2400">
                <a:sym typeface="+mn-ea"/>
              </a:rPr>
              <a:t>(５) 挡圈: ４５钢, 淬火３８~４２HRC;</a:t>
            </a:r>
            <a:endParaRPr lang="zh-CN" altLang="en-US" sz="2400">
              <a:sym typeface="+mn-ea"/>
            </a:endParaRPr>
          </a:p>
          <a:p>
            <a:pPr indent="457200" fontAlgn="auto">
              <a:lnSpc>
                <a:spcPct val="150000"/>
              </a:lnSpc>
            </a:pPr>
            <a:r>
              <a:rPr lang="zh-CN" altLang="en-US" sz="2400">
                <a:sym typeface="+mn-ea"/>
              </a:rPr>
              <a:t>(６) 中心轴: T８A, 淬火５５~６０HRC;</a:t>
            </a:r>
            <a:endParaRPr lang="zh-CN" altLang="en-US" sz="2400">
              <a:sym typeface="+mn-ea"/>
            </a:endParaRPr>
          </a:p>
          <a:p>
            <a:pPr indent="457200" fontAlgn="auto">
              <a:lnSpc>
                <a:spcPct val="150000"/>
              </a:lnSpc>
            </a:pPr>
            <a:r>
              <a:rPr lang="zh-CN" altLang="en-US" sz="2400">
                <a:sym typeface="+mn-ea"/>
              </a:rPr>
              <a:t>(７) 导向螺钉: ４５钢, 淬火３８~４２HRC;</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sym typeface="+mn-ea"/>
              </a:rPr>
              <a:t>确定夹具零件材料</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3969385"/>
          </a:xfrm>
          <a:prstGeom prst="rect">
            <a:avLst/>
          </a:prstGeom>
          <a:noFill/>
        </p:spPr>
        <p:txBody>
          <a:bodyPr wrap="square" rtlCol="0" anchor="t">
            <a:spAutoFit/>
          </a:bodyPr>
          <a:p>
            <a:pPr indent="457200" fontAlgn="auto">
              <a:lnSpc>
                <a:spcPct val="150000"/>
              </a:lnSpc>
            </a:pPr>
            <a:r>
              <a:rPr lang="zh-CN" altLang="en-US" sz="2400">
                <a:sym typeface="+mn-ea"/>
              </a:rPr>
              <a:t>查阅夹具设计手册, 确定夹具各零件材料及热处理方式。</a:t>
            </a:r>
            <a:endParaRPr lang="zh-CN" altLang="en-US" sz="2400">
              <a:sym typeface="+mn-ea"/>
            </a:endParaRPr>
          </a:p>
          <a:p>
            <a:pPr indent="457200" fontAlgn="auto">
              <a:lnSpc>
                <a:spcPct val="150000"/>
              </a:lnSpc>
            </a:pPr>
            <a:r>
              <a:rPr lang="zh-CN" altLang="en-US" sz="2400">
                <a:sym typeface="+mn-ea"/>
              </a:rPr>
              <a:t>(８) 固定轴: T８A, 淬火５５~６０HRC;</a:t>
            </a:r>
            <a:endParaRPr lang="zh-CN" altLang="en-US" sz="2400">
              <a:sym typeface="+mn-ea"/>
            </a:endParaRPr>
          </a:p>
          <a:p>
            <a:pPr indent="457200" fontAlgn="auto">
              <a:lnSpc>
                <a:spcPct val="150000"/>
              </a:lnSpc>
            </a:pPr>
            <a:r>
              <a:rPr lang="zh-CN" altLang="en-US" sz="2400">
                <a:sym typeface="+mn-ea"/>
              </a:rPr>
              <a:t>(９) 手轮螺母: ４５钢, 淬火３３~４８HRC;</a:t>
            </a:r>
            <a:endParaRPr lang="zh-CN" altLang="en-US" sz="2400">
              <a:sym typeface="+mn-ea"/>
            </a:endParaRPr>
          </a:p>
          <a:p>
            <a:pPr indent="457200" fontAlgn="auto">
              <a:lnSpc>
                <a:spcPct val="150000"/>
              </a:lnSpc>
            </a:pPr>
            <a:r>
              <a:rPr lang="zh-CN" altLang="en-US" sz="2400">
                <a:sym typeface="+mn-ea"/>
              </a:rPr>
              <a:t>(１０) 中心套: T７A, 淬火６０~６４HRC;</a:t>
            </a:r>
            <a:endParaRPr lang="zh-CN" altLang="en-US" sz="2400">
              <a:sym typeface="+mn-ea"/>
            </a:endParaRPr>
          </a:p>
          <a:p>
            <a:pPr indent="457200" fontAlgn="auto">
              <a:lnSpc>
                <a:spcPct val="150000"/>
              </a:lnSpc>
            </a:pPr>
            <a:r>
              <a:rPr lang="zh-CN" altLang="en-US" sz="2400">
                <a:sym typeface="+mn-ea"/>
              </a:rPr>
              <a:t>(１１) 钻套: T７A, 淬火６０~６４HRC;</a:t>
            </a:r>
            <a:endParaRPr lang="zh-CN" altLang="en-US" sz="2400">
              <a:sym typeface="+mn-ea"/>
            </a:endParaRPr>
          </a:p>
          <a:p>
            <a:pPr indent="457200" fontAlgn="auto">
              <a:lnSpc>
                <a:spcPct val="150000"/>
              </a:lnSpc>
            </a:pPr>
            <a:r>
              <a:rPr lang="zh-CN" altLang="en-US" sz="2400">
                <a:sym typeface="+mn-ea"/>
              </a:rPr>
              <a:t>(１２) 钻模板: ４５钢, 淬火３８~４２HRC;</a:t>
            </a:r>
            <a:endParaRPr lang="zh-CN" altLang="en-US" sz="2400">
              <a:sym typeface="+mn-ea"/>
            </a:endParaRPr>
          </a:p>
          <a:p>
            <a:pPr indent="457200" fontAlgn="auto">
              <a:lnSpc>
                <a:spcPct val="150000"/>
              </a:lnSpc>
            </a:pPr>
            <a:r>
              <a:rPr lang="zh-CN" altLang="en-US" sz="2400">
                <a:sym typeface="+mn-ea"/>
              </a:rPr>
              <a:t>(１３) 定位套: ４５钢, 淬火４３~４８HRC。</a:t>
            </a:r>
            <a:endParaRPr lang="zh-CN" altLang="en-US" sz="2400">
              <a:sym typeface="+mn-ea"/>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 定位套 (图６</a:t>
            </a:r>
            <a:r>
              <a:rPr lang="en-US" altLang="zh-CN" sz="2400">
                <a:sym typeface="+mn-ea"/>
              </a:rPr>
              <a:t>.</a:t>
            </a:r>
            <a:r>
              <a:rPr lang="zh-CN" altLang="en-US" sz="2400">
                <a:sym typeface="+mn-ea"/>
              </a:rPr>
              <a:t>４８)。</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custDataLst>
              <p:tags r:id="rId3"/>
            </p:custDataLst>
          </p:nvPr>
        </p:nvPicPr>
        <p:blipFill>
          <a:blip r:embed="rId4"/>
          <a:stretch>
            <a:fillRect/>
          </a:stretch>
        </p:blipFill>
        <p:spPr>
          <a:xfrm>
            <a:off x="7285355" y="33655"/>
            <a:ext cx="4906645" cy="6824345"/>
          </a:xfrm>
          <a:prstGeom prst="rect">
            <a:avLst/>
          </a:prstGeom>
        </p:spPr>
      </p:pic>
      <p:pic>
        <p:nvPicPr>
          <p:cNvPr id="8" name="内容占位符 7"/>
          <p:cNvPicPr>
            <a:picLocks noChangeAspect="1"/>
          </p:cNvPicPr>
          <p:nvPr>
            <p:ph idx="1"/>
            <p:custDataLst>
              <p:tags r:id="rId5"/>
            </p:custDataLst>
          </p:nvPr>
        </p:nvPicPr>
        <p:blipFill>
          <a:blip r:embed="rId6"/>
          <a:stretch>
            <a:fillRect/>
          </a:stretch>
        </p:blipFill>
        <p:spPr>
          <a:xfrm>
            <a:off x="1365250" y="2446655"/>
            <a:ext cx="5400675" cy="4305300"/>
          </a:xfrm>
          <a:prstGeom prst="rect">
            <a:avLst/>
          </a:prstGeom>
        </p:spPr>
      </p:pic>
    </p:spTree>
    <p:custDataLst>
      <p:tags r:id="rId7"/>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(２) 球面对定销 (图６</a:t>
            </a:r>
            <a:r>
              <a:rPr lang="en-US" altLang="zh-CN" sz="2400">
                <a:sym typeface="+mn-ea"/>
              </a:rPr>
              <a:t>.</a:t>
            </a:r>
            <a:r>
              <a:rPr lang="zh-CN" altLang="en-US" sz="2400">
                <a:sym typeface="+mn-ea"/>
              </a:rPr>
              <a:t>４９)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0" y="3857625"/>
            <a:ext cx="7200900" cy="3000375"/>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677535" y="0"/>
            <a:ext cx="6514465" cy="4958080"/>
          </a:xfrm>
          <a:prstGeom prst="rect">
            <a:avLst/>
          </a:prstGeom>
        </p:spPr>
      </p:pic>
    </p:spTree>
    <p:custDataLst>
      <p:tags r:id="rId7"/>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(３) 弹簧 (图６</a:t>
            </a:r>
            <a:r>
              <a:rPr lang="en-US" altLang="zh-CN" sz="2400">
                <a:sym typeface="+mn-ea"/>
              </a:rPr>
              <a:t>.</a:t>
            </a:r>
            <a:r>
              <a:rPr lang="zh-CN" altLang="en-US" sz="2400">
                <a:sym typeface="+mn-ea"/>
              </a:rPr>
              <a:t>５０)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571500" y="3429000"/>
            <a:ext cx="5381625" cy="314325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678170" y="1790700"/>
            <a:ext cx="6513830" cy="5067300"/>
          </a:xfrm>
          <a:prstGeom prst="rect">
            <a:avLst/>
          </a:prstGeom>
        </p:spPr>
      </p:pic>
    </p:spTree>
    <p:custDataLst>
      <p:tags r:id="rId7"/>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(４) 调节螺母 (图６</a:t>
            </a:r>
            <a:r>
              <a:rPr lang="en-US" altLang="zh-CN" sz="2400">
                <a:sym typeface="+mn-ea"/>
              </a:rPr>
              <a:t>.</a:t>
            </a:r>
            <a:r>
              <a:rPr lang="zh-CN" altLang="en-US" sz="2400">
                <a:sym typeface="+mn-ea"/>
              </a:rPr>
              <a:t>５１)。</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6240145" y="2356485"/>
            <a:ext cx="5951855" cy="450151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371600" y="2778125"/>
            <a:ext cx="4981575" cy="3657600"/>
          </a:xfrm>
          <a:prstGeom prst="rect">
            <a:avLst/>
          </a:prstGeom>
        </p:spPr>
      </p:pic>
    </p:spTree>
    <p:custDataLst>
      <p:tags r:id="rId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34845" y="1120775"/>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806"/>
            </a:xfrm>
            <a:prstGeom prst="rect">
              <a:avLst/>
            </a:prstGeom>
            <a:noFill/>
          </p:spPr>
          <p:txBody>
            <a:bodyPr wrap="square" rtlCol="0">
              <a:noAutofit/>
            </a:bodyPr>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1. 能运用分度式钻床夹具设计方法进行技术标注;</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具备分度式钻床夹具设计结构分析与设计能力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a:t>
              </a:r>
              <a:r>
                <a:rPr lang="en-US" altLang="zh-CN" sz="2000" b="1">
                  <a:solidFill>
                    <a:schemeClr val="accent1"/>
                  </a:solidFill>
                  <a:latin typeface="Arial" panose="020B0604020202020204"/>
                  <a:ea typeface="微软雅黑" panose="020B0503020204020204" charset="-122"/>
                  <a:cs typeface="Arial Black" panose="020B0A04020102020204" charset="0"/>
                </a:rPr>
                <a:t> 养成工匠精神;</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具备心轴类车床夹具设计的职业能力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掌握分度式钻床夹具的结构特点;</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掌握分度式钻床夹具的设计基本流程</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(５) 固定轴 (图６</a:t>
            </a:r>
            <a:r>
              <a:rPr lang="en-US" altLang="zh-CN" sz="2400">
                <a:sym typeface="+mn-ea"/>
              </a:rPr>
              <a:t>.</a:t>
            </a:r>
            <a:r>
              <a:rPr lang="zh-CN" altLang="en-US" sz="2400">
                <a:sym typeface="+mn-ea"/>
              </a:rPr>
              <a:t>５２)。</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0" y="3172460"/>
            <a:ext cx="5572125" cy="377190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064125" y="1411605"/>
            <a:ext cx="7127875" cy="5446395"/>
          </a:xfrm>
          <a:prstGeom prst="rect">
            <a:avLst/>
          </a:prstGeom>
        </p:spPr>
      </p:pic>
    </p:spTree>
    <p:custDataLst>
      <p:tags r:id="rId7"/>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(６) 开口压板 (图６</a:t>
            </a:r>
            <a:r>
              <a:rPr lang="en-US" altLang="zh-CN" sz="2400">
                <a:sym typeface="+mn-ea"/>
              </a:rPr>
              <a:t>.</a:t>
            </a:r>
            <a:r>
              <a:rPr lang="zh-CN" altLang="en-US" sz="2400">
                <a:sym typeface="+mn-ea"/>
              </a:rPr>
              <a:t>５３)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图片 5"/>
          <p:cNvPicPr>
            <a:picLocks noChangeAspect="1"/>
          </p:cNvPicPr>
          <p:nvPr>
            <p:custDataLst>
              <p:tags r:id="rId3"/>
            </p:custDataLst>
          </p:nvPr>
        </p:nvPicPr>
        <p:blipFill>
          <a:blip r:embed="rId4"/>
          <a:stretch>
            <a:fillRect/>
          </a:stretch>
        </p:blipFill>
        <p:spPr>
          <a:xfrm>
            <a:off x="7677150" y="419100"/>
            <a:ext cx="4514850" cy="6438900"/>
          </a:xfrm>
          <a:prstGeom prst="rect">
            <a:avLst/>
          </a:prstGeom>
        </p:spPr>
      </p:pic>
      <p:pic>
        <p:nvPicPr>
          <p:cNvPr id="7" name="内容占位符 6"/>
          <p:cNvPicPr>
            <a:picLocks noChangeAspect="1"/>
          </p:cNvPicPr>
          <p:nvPr>
            <p:ph idx="1"/>
            <p:custDataLst>
              <p:tags r:id="rId5"/>
            </p:custDataLst>
          </p:nvPr>
        </p:nvPicPr>
        <p:blipFill>
          <a:blip r:embed="rId6"/>
          <a:stretch>
            <a:fillRect/>
          </a:stretch>
        </p:blipFill>
        <p:spPr>
          <a:xfrm>
            <a:off x="1113155" y="2398395"/>
            <a:ext cx="6276975" cy="4191000"/>
          </a:xfrm>
          <a:prstGeom prst="rect">
            <a:avLst/>
          </a:prstGeom>
        </p:spPr>
      </p:pic>
    </p:spTree>
    <p:custDataLst>
      <p:tags r:id="rId7"/>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(７) 夹具体 (图６</a:t>
            </a:r>
            <a:r>
              <a:rPr lang="en-US" altLang="zh-CN" sz="2400">
                <a:sym typeface="+mn-ea"/>
              </a:rPr>
              <a:t>.</a:t>
            </a:r>
            <a:r>
              <a:rPr lang="zh-CN" altLang="en-US" sz="2400">
                <a:sym typeface="+mn-ea"/>
              </a:rPr>
              <a:t>５４)。</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7406640" y="0"/>
            <a:ext cx="4785360" cy="682879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308100" y="2362835"/>
            <a:ext cx="5638800" cy="4562475"/>
          </a:xfrm>
          <a:prstGeom prst="rect">
            <a:avLst/>
          </a:prstGeom>
        </p:spPr>
      </p:pic>
    </p:spTree>
    <p:custDataLst>
      <p:tags r:id="rId7"/>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(８) 中心轴 (图６</a:t>
            </a:r>
            <a:r>
              <a:rPr lang="en-US" altLang="zh-CN" sz="2400">
                <a:sym typeface="+mn-ea"/>
              </a:rPr>
              <a:t>.</a:t>
            </a:r>
            <a:r>
              <a:rPr lang="zh-CN" altLang="en-US" sz="2400">
                <a:sym typeface="+mn-ea"/>
              </a:rPr>
              <a:t>５５)。</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124450" y="2416175"/>
            <a:ext cx="7067550" cy="444182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5683885" y="101600"/>
            <a:ext cx="6400800" cy="2314575"/>
          </a:xfrm>
          <a:prstGeom prst="rect">
            <a:avLst/>
          </a:prstGeom>
        </p:spPr>
      </p:pic>
    </p:spTree>
    <p:custDataLst>
      <p:tags r:id="rId7"/>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(９) 中心套 (图６</a:t>
            </a:r>
            <a:r>
              <a:rPr lang="en-US" altLang="zh-CN" sz="2400">
                <a:sym typeface="+mn-ea"/>
              </a:rPr>
              <a:t>.</a:t>
            </a:r>
            <a:r>
              <a:rPr lang="zh-CN" altLang="en-US" sz="2400">
                <a:sym typeface="+mn-ea"/>
              </a:rPr>
              <a:t>５６)。</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6477635" y="0"/>
            <a:ext cx="5714365" cy="685800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066165" y="2606040"/>
            <a:ext cx="4991100" cy="3876675"/>
          </a:xfrm>
          <a:prstGeom prst="rect">
            <a:avLst/>
          </a:prstGeom>
        </p:spPr>
      </p:pic>
    </p:spTree>
    <p:custDataLst>
      <p:tags r:id="rId7"/>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(１０) 手轮螺母 (图６</a:t>
            </a:r>
            <a:r>
              <a:rPr lang="en-US" altLang="zh-CN" sz="2400">
                <a:sym typeface="+mn-ea"/>
              </a:rPr>
              <a:t>.</a:t>
            </a:r>
            <a:r>
              <a:rPr lang="zh-CN" altLang="en-US" sz="2400">
                <a:sym typeface="+mn-ea"/>
              </a:rPr>
              <a:t>５７)。</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133975" y="1628775"/>
            <a:ext cx="7058025" cy="522922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002665" y="2357120"/>
            <a:ext cx="4131310" cy="4439920"/>
          </a:xfrm>
          <a:prstGeom prst="rect">
            <a:avLst/>
          </a:prstGeom>
        </p:spPr>
      </p:pic>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(１１) 钻模板 (图６</a:t>
            </a:r>
            <a:r>
              <a:rPr lang="en-US" altLang="zh-CN" sz="2400">
                <a:sym typeface="+mn-ea"/>
              </a:rPr>
              <a:t>.</a:t>
            </a:r>
            <a:r>
              <a:rPr lang="zh-CN" altLang="en-US" sz="2400">
                <a:sym typeface="+mn-ea"/>
              </a:rPr>
              <a:t>５８)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6800215" y="-635"/>
            <a:ext cx="5391785" cy="685863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487170" y="2696210"/>
            <a:ext cx="3486150" cy="3648075"/>
          </a:xfrm>
          <a:prstGeom prst="rect">
            <a:avLst/>
          </a:prstGeom>
        </p:spPr>
      </p:pic>
    </p:spTree>
    <p:custDataLst>
      <p:tags r:id="rId7"/>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(１２) 钻套 (图６</a:t>
            </a:r>
            <a:r>
              <a:rPr lang="en-US" altLang="zh-CN" sz="2400">
                <a:sym typeface="+mn-ea"/>
              </a:rPr>
              <a:t>.</a:t>
            </a:r>
            <a:r>
              <a:rPr lang="zh-CN" altLang="en-US" sz="2400">
                <a:sym typeface="+mn-ea"/>
              </a:rPr>
              <a:t>５９)。</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4667250" y="1390650"/>
            <a:ext cx="7524750" cy="546735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768985" y="2877185"/>
            <a:ext cx="3002280" cy="3335655"/>
          </a:xfrm>
          <a:prstGeom prst="rect">
            <a:avLst/>
          </a:prstGeom>
        </p:spPr>
      </p:pic>
    </p:spTree>
    <p:custDataLst>
      <p:tags r:id="rId7"/>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(１３) 导向螺钉 (图６</a:t>
            </a:r>
            <a:r>
              <a:rPr lang="en-US" altLang="zh-CN" sz="2400">
                <a:sym typeface="+mn-ea"/>
              </a:rPr>
              <a:t>.</a:t>
            </a:r>
            <a:r>
              <a:rPr lang="zh-CN" altLang="en-US" sz="2400">
                <a:sym typeface="+mn-ea"/>
              </a:rPr>
              <a:t>６０)。</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7105650" y="0"/>
            <a:ext cx="5086350" cy="685800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2426335" y="2787650"/>
            <a:ext cx="2541270" cy="3858260"/>
          </a:xfrm>
          <a:prstGeom prst="rect">
            <a:avLst/>
          </a:prstGeom>
        </p:spPr>
      </p:pic>
    </p:spTree>
    <p:custDataLst>
      <p:tags r:id="rId7"/>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6.61</a:t>
            </a:r>
            <a:r>
              <a:rPr lang="zh-CN" altLang="en-US"/>
              <a:t>)。</a:t>
            </a:r>
            <a:endParaRPr lang="zh-CN" altLang="en-US"/>
          </a:p>
        </p:txBody>
      </p:sp>
      <p:pic>
        <p:nvPicPr>
          <p:cNvPr id="4" name="内容占位符 3"/>
          <p:cNvPicPr>
            <a:picLocks noChangeAspect="1"/>
          </p:cNvPicPr>
          <p:nvPr>
            <p:ph idx="1"/>
            <p:custDataLst>
              <p:tags r:id="rId2"/>
            </p:custDataLst>
          </p:nvPr>
        </p:nvPicPr>
        <p:blipFill>
          <a:blip r:embed="rId3"/>
          <a:stretch>
            <a:fillRect/>
          </a:stretch>
        </p:blipFill>
        <p:spPr>
          <a:xfrm>
            <a:off x="4460240" y="1914525"/>
            <a:ext cx="7172325" cy="4943475"/>
          </a:xfrm>
          <a:prstGeom prst="rect">
            <a:avLst/>
          </a:prstGeom>
        </p:spPr>
      </p:pic>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174015"/>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688365"/>
            <a:ext cx="2508885" cy="607060"/>
          </a:xfrm>
          <a:prstGeom prst="rect">
            <a:avLst/>
          </a:prstGeom>
          <a:noFill/>
          <a:effectLst/>
        </p:spPr>
        <p:txBody>
          <a:bodyPr wrap="square" rtlCol="0">
            <a:normAutofit fontScale="60000"/>
          </a:bodyPr>
          <a:p>
            <a:pPr algn="l"/>
            <a:r>
              <a:rPr lang="zh-CN" altLang="en-US" sz="2400" b="1" dirty="0">
                <a:latin typeface="Arial" panose="020B0604020202020204" pitchFamily="34" charset="0"/>
                <a:sym typeface="+mn-ea"/>
              </a:rPr>
              <a:t>明确设计任务、收集分析原始资料</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953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688365"/>
            <a:ext cx="2508885" cy="607060"/>
          </a:xfrm>
          <a:prstGeom prst="rect">
            <a:avLst/>
          </a:prstGeom>
          <a:noFill/>
          <a:effectLst/>
        </p:spPr>
        <p:txBody>
          <a:bodyPr wrap="square" rtlCol="0">
            <a:normAutofit fontScale="90000"/>
          </a:bodyPr>
          <a:p>
            <a:pPr algn="l"/>
            <a:r>
              <a:rPr lang="zh-CN" altLang="en-US" sz="2400" b="1" dirty="0">
                <a:latin typeface="Arial" panose="020B0604020202020204" pitchFamily="34" charset="0"/>
                <a:sym typeface="+mn-ea"/>
              </a:rPr>
              <a:t>确定夹具结构</a:t>
            </a:r>
            <a:r>
              <a:rPr lang="zh-CN" altLang="en-US" sz="2400" b="1" dirty="0">
                <a:latin typeface="Arial" panose="020B0604020202020204" pitchFamily="34" charset="0"/>
                <a:sym typeface="+mn-ea"/>
              </a:rPr>
              <a:t>方案</a:t>
            </a:r>
            <a:endParaRPr lang="zh-CN" altLang="en-US" sz="2400" b="1" dirty="0">
              <a:latin typeface="Arial" panose="020B0604020202020204" pitchFamily="34" charset="0"/>
              <a:sym typeface="+mn-ea"/>
            </a:endParaRPr>
          </a:p>
        </p:txBody>
      </p:sp>
      <p:sp>
        <p:nvSpPr>
          <p:cNvPr id="18" name="圆角矩形 17"/>
          <p:cNvSpPr/>
          <p:nvPr>
            <p:custDataLst>
              <p:tags r:id="rId13"/>
            </p:custDataLst>
          </p:nvPr>
        </p:nvSpPr>
        <p:spPr>
          <a:xfrm>
            <a:off x="8509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8980805" y="2688365"/>
            <a:ext cx="2508885" cy="607060"/>
          </a:xfrm>
          <a:prstGeom prst="rect">
            <a:avLst/>
          </a:prstGeom>
          <a:noFill/>
          <a:effectLst/>
        </p:spPr>
        <p:txBody>
          <a:bodyPr wrap="square" rtlCol="0">
            <a:normAutofit/>
          </a:bodyPr>
          <a:p>
            <a:pPr algn="l"/>
            <a:r>
              <a:rPr lang="zh-CN" altLang="en-US" sz="2400" b="1" dirty="0">
                <a:latin typeface="Arial" panose="020B0604020202020204" pitchFamily="34" charset="0"/>
                <a:sym typeface="Arial" panose="020B0604020202020204" pitchFamily="34" charset="0"/>
              </a:rPr>
              <a:t>绘制结构草图</a:t>
            </a:r>
            <a:endParaRPr lang="zh-CN" altLang="en-US" sz="2400" b="1">
              <a:solidFill>
                <a:schemeClr val="tx1"/>
              </a:solidFill>
              <a:latin typeface="Arial" panose="020B0604020202020204" pitchFamily="34" charset="0"/>
              <a:ea typeface="微软雅黑" panose="020B0503020204020204" charset="-122"/>
            </a:endParaRPr>
          </a:p>
        </p:txBody>
      </p:sp>
      <p:sp>
        <p:nvSpPr>
          <p:cNvPr id="22" name="同心圆 21"/>
          <p:cNvSpPr/>
          <p:nvPr>
            <p:custDataLst>
              <p:tags r:id="rId17"/>
            </p:custDataLst>
          </p:nvPr>
        </p:nvSpPr>
        <p:spPr>
          <a:xfrm rot="19440000" flipH="1">
            <a:off x="11440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4" name="同心圆 23"/>
          <p:cNvSpPr/>
          <p:nvPr>
            <p:custDataLst>
              <p:tags r:id="rId18"/>
            </p:custDataLst>
          </p:nvPr>
        </p:nvSpPr>
        <p:spPr>
          <a:xfrm rot="19440000" flipH="1">
            <a:off x="790511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9"/>
            </p:custDataLst>
          </p:nvPr>
        </p:nvSpPr>
        <p:spPr>
          <a:xfrm rot="19440000" flipH="1">
            <a:off x="4328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20"/>
            </p:custDataLst>
          </p:nvPr>
        </p:nvSpPr>
        <p:spPr>
          <a:xfrm>
            <a:off x="1397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1"/>
            </p:custDataLst>
          </p:nvPr>
        </p:nvSpPr>
        <p:spPr>
          <a:xfrm>
            <a:off x="1938655" y="379326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2"/>
            </p:custDataLst>
          </p:nvPr>
        </p:nvSpPr>
        <p:spPr>
          <a:xfrm>
            <a:off x="1397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3"/>
            </p:custDataLst>
          </p:nvPr>
        </p:nvSpPr>
        <p:spPr>
          <a:xfrm>
            <a:off x="1938655" y="4307615"/>
            <a:ext cx="2508885" cy="607060"/>
          </a:xfrm>
          <a:prstGeom prst="rect">
            <a:avLst/>
          </a:prstGeom>
          <a:noFill/>
          <a:effectLst/>
        </p:spPr>
        <p:txBody>
          <a:bodyPr wrap="square" rtlCol="0">
            <a:normAutofit fontScale="60000"/>
          </a:bodyPr>
          <a:lstStyle/>
          <a:p>
            <a:pPr algn="l"/>
            <a:r>
              <a:rPr lang="zh-CN" altLang="en-US" sz="2400" b="1" dirty="0">
                <a:latin typeface="Arial" panose="020B0604020202020204" pitchFamily="34" charset="0"/>
                <a:sym typeface="+mn-ea"/>
              </a:rPr>
              <a:t>确定夹具技术要求和有关尺寸以及公差配合</a:t>
            </a:r>
            <a:endParaRPr lang="zh-CN" altLang="en-US" sz="2400" b="1" dirty="0">
              <a:latin typeface="Arial" panose="020B0604020202020204" pitchFamily="34" charset="0"/>
              <a:sym typeface="+mn-ea"/>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4"/>
            </p:custDataLst>
          </p:nvPr>
        </p:nvSpPr>
        <p:spPr>
          <a:xfrm>
            <a:off x="4953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5"/>
            </p:custDataLst>
          </p:nvPr>
        </p:nvSpPr>
        <p:spPr>
          <a:xfrm>
            <a:off x="5494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6"/>
            </p:custDataLst>
          </p:nvPr>
        </p:nvSpPr>
        <p:spPr>
          <a:xfrm>
            <a:off x="4953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7"/>
            </p:custDataLst>
          </p:nvPr>
        </p:nvSpPr>
        <p:spPr>
          <a:xfrm>
            <a:off x="5494655" y="4307615"/>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mn-ea"/>
              </a:rPr>
              <a:t>确定夹具零件材料</a:t>
            </a:r>
            <a:endParaRPr lang="zh-CN" altLang="en-US" sz="2400" b="1" dirty="0">
              <a:solidFill>
                <a:schemeClr val="tx1"/>
              </a:solidFill>
              <a:latin typeface="Arial" panose="020B0604020202020204" pitchFamily="34" charset="0"/>
            </a:endParaRPr>
          </a:p>
        </p:txBody>
      </p:sp>
      <p:sp>
        <p:nvSpPr>
          <p:cNvPr id="38" name="圆角矩形 37"/>
          <p:cNvSpPr/>
          <p:nvPr>
            <p:custDataLst>
              <p:tags r:id="rId28"/>
            </p:custDataLst>
          </p:nvPr>
        </p:nvSpPr>
        <p:spPr>
          <a:xfrm>
            <a:off x="8509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custDataLst>
              <p:tags r:id="rId29"/>
            </p:custDataLst>
          </p:nvPr>
        </p:nvSpPr>
        <p:spPr>
          <a:xfrm>
            <a:off x="9050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06</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3" name="圆角矩形 42"/>
          <p:cNvSpPr/>
          <p:nvPr>
            <p:custDataLst>
              <p:tags r:id="rId30"/>
            </p:custDataLst>
          </p:nvPr>
        </p:nvSpPr>
        <p:spPr>
          <a:xfrm>
            <a:off x="8509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custDataLst>
              <p:tags r:id="rId31"/>
            </p:custDataLst>
          </p:nvPr>
        </p:nvSpPr>
        <p:spPr>
          <a:xfrm>
            <a:off x="8980805" y="4307615"/>
            <a:ext cx="2508885" cy="607060"/>
          </a:xfrm>
          <a:prstGeom prst="rect">
            <a:avLst/>
          </a:prstGeom>
          <a:noFill/>
          <a:effectLst/>
        </p:spPr>
        <p:txBody>
          <a:bodyPr wrap="square" rtlCol="0">
            <a:normAutofit fontScale="80000"/>
          </a:bodyPr>
          <a:lstStyle/>
          <a:p>
            <a:pPr algn="l"/>
            <a:r>
              <a:rPr lang="zh-CN" altLang="en-US" sz="2400" b="1" dirty="0">
                <a:latin typeface="Arial" panose="020B0604020202020204" pitchFamily="34" charset="0"/>
                <a:sym typeface="Arial" panose="020B0604020202020204" pitchFamily="34" charset="0"/>
              </a:rPr>
              <a:t>夹具分析与使用方法</a:t>
            </a:r>
            <a:endParaRPr lang="zh-CN" altLang="en-US" sz="2400" b="1" dirty="0">
              <a:solidFill>
                <a:schemeClr val="tx1"/>
              </a:solidFill>
              <a:latin typeface="Arial" panose="020B0604020202020204" pitchFamily="34" charset="0"/>
            </a:endParaRPr>
          </a:p>
        </p:txBody>
      </p:sp>
      <p:sp>
        <p:nvSpPr>
          <p:cNvPr id="46" name="同心圆 45"/>
          <p:cNvSpPr/>
          <p:nvPr>
            <p:custDataLst>
              <p:tags r:id="rId32"/>
            </p:custDataLst>
          </p:nvPr>
        </p:nvSpPr>
        <p:spPr>
          <a:xfrm rot="19440000" flipH="1">
            <a:off x="790511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7" name="同心圆 46"/>
          <p:cNvSpPr/>
          <p:nvPr>
            <p:custDataLst>
              <p:tags r:id="rId33"/>
            </p:custDataLst>
          </p:nvPr>
        </p:nvSpPr>
        <p:spPr>
          <a:xfrm rot="19440000" flipH="1">
            <a:off x="432879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8" name="圆角矩形 47"/>
          <p:cNvSpPr/>
          <p:nvPr>
            <p:custDataLst>
              <p:tags r:id="rId34"/>
            </p:custDataLst>
          </p:nvPr>
        </p:nvSpPr>
        <p:spPr>
          <a:xfrm>
            <a:off x="1397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custDataLst>
              <p:tags r:id="rId35"/>
            </p:custDataLst>
          </p:nvPr>
        </p:nvSpPr>
        <p:spPr>
          <a:xfrm>
            <a:off x="1938655" y="5422040"/>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07</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0" name="圆角矩形 49"/>
          <p:cNvSpPr/>
          <p:nvPr>
            <p:custDataLst>
              <p:tags r:id="rId36"/>
            </p:custDataLst>
          </p:nvPr>
        </p:nvSpPr>
        <p:spPr>
          <a:xfrm>
            <a:off x="1397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文本框 50"/>
          <p:cNvSpPr txBox="1"/>
          <p:nvPr>
            <p:custDataLst>
              <p:tags r:id="rId37"/>
            </p:custDataLst>
          </p:nvPr>
        </p:nvSpPr>
        <p:spPr>
          <a:xfrm>
            <a:off x="1938655" y="5936390"/>
            <a:ext cx="2508885" cy="607060"/>
          </a:xfrm>
          <a:prstGeom prst="rect">
            <a:avLst/>
          </a:prstGeom>
          <a:noFill/>
          <a:effectLst/>
        </p:spPr>
        <p:txBody>
          <a:bodyPr wrap="square" rtlCol="0">
            <a:normAutofit fontScale="80000"/>
          </a:bodyPr>
          <a:lstStyle/>
          <a:p>
            <a:pPr algn="l"/>
            <a:r>
              <a:rPr lang="zh-CN" altLang="en-US" sz="2400" b="1">
                <a:latin typeface="微软雅黑" panose="020B0503020204020204" charset="-122"/>
                <a:ea typeface="微软雅黑" panose="020B0503020204020204" charset="-122"/>
                <a:cs typeface="微软雅黑" panose="020B0503020204020204" charset="-122"/>
                <a:sym typeface="+mn-ea"/>
              </a:rPr>
              <a:t>绘制夹具主要零件图</a:t>
            </a:r>
            <a:endParaRPr lang="zh-CN" altLang="en-US" sz="2400" b="1" dirty="0">
              <a:solidFill>
                <a:schemeClr val="tx1"/>
              </a:solidFill>
              <a:latin typeface="Arial" panose="020B0604020202020204" pitchFamily="34" charset="0"/>
            </a:endParaRPr>
          </a:p>
        </p:txBody>
      </p:sp>
      <p:sp>
        <p:nvSpPr>
          <p:cNvPr id="52" name="圆角矩形 51"/>
          <p:cNvSpPr/>
          <p:nvPr>
            <p:custDataLst>
              <p:tags r:id="rId38"/>
            </p:custDataLst>
          </p:nvPr>
        </p:nvSpPr>
        <p:spPr>
          <a:xfrm>
            <a:off x="4953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custDataLst>
              <p:tags r:id="rId39"/>
            </p:custDataLst>
          </p:nvPr>
        </p:nvSpPr>
        <p:spPr>
          <a:xfrm>
            <a:off x="5494655" y="5422040"/>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08</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4" name="圆角矩形 53"/>
          <p:cNvSpPr/>
          <p:nvPr>
            <p:custDataLst>
              <p:tags r:id="rId40"/>
            </p:custDataLst>
          </p:nvPr>
        </p:nvSpPr>
        <p:spPr>
          <a:xfrm>
            <a:off x="4953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custDataLst>
              <p:tags r:id="rId41"/>
            </p:custDataLst>
          </p:nvPr>
        </p:nvSpPr>
        <p:spPr>
          <a:xfrm>
            <a:off x="5494655" y="5936390"/>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Arial" panose="020B0604020202020204" pitchFamily="34" charset="0"/>
              </a:rPr>
              <a:t>绘制夹具装配总图</a:t>
            </a:r>
            <a:endParaRPr lang="zh-CN" altLang="en-US" sz="2400" b="1" dirty="0">
              <a:latin typeface="Arial" panose="020B0604020202020204" pitchFamily="34" charset="0"/>
              <a:sym typeface="Arial" panose="020B0604020202020204" pitchFamily="34" charset="0"/>
            </a:endParaRPr>
          </a:p>
        </p:txBody>
      </p:sp>
    </p:spTree>
    <p:custDataLst>
      <p:tags r:id="rId4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6.61</a:t>
            </a:r>
            <a:r>
              <a:rPr lang="zh-CN" altLang="en-US"/>
              <a:t>)。</a:t>
            </a:r>
            <a:endParaRPr lang="zh-CN" altLang="en-US"/>
          </a:p>
        </p:txBody>
      </p:sp>
      <p:pic>
        <p:nvPicPr>
          <p:cNvPr id="4" name="图片 3"/>
          <p:cNvPicPr>
            <a:picLocks noChangeAspect="1"/>
          </p:cNvPicPr>
          <p:nvPr>
            <p:custDataLst>
              <p:tags r:id="rId2"/>
            </p:custDataLst>
          </p:nvPr>
        </p:nvPicPr>
        <p:blipFill>
          <a:blip r:embed="rId3"/>
          <a:stretch>
            <a:fillRect/>
          </a:stretch>
        </p:blipFill>
        <p:spPr>
          <a:xfrm>
            <a:off x="3981450" y="838200"/>
            <a:ext cx="8210550" cy="6019800"/>
          </a:xfrm>
          <a:prstGeom prst="rect">
            <a:avLst/>
          </a:prstGeom>
        </p:spPr>
      </p:pic>
    </p:spTree>
    <p:custDataLst>
      <p:tags r:id="rId4"/>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1119485" cy="3969385"/>
          </a:xfrm>
          <a:prstGeom prst="rect">
            <a:avLst/>
          </a:prstGeom>
          <a:noFill/>
        </p:spPr>
        <p:txBody>
          <a:bodyPr wrap="square" rtlCol="0" anchor="t">
            <a:spAutoFit/>
          </a:bodyPr>
          <a:p>
            <a:pPr indent="457200" fontAlgn="auto">
              <a:lnSpc>
                <a:spcPct val="150000"/>
              </a:lnSpc>
            </a:pPr>
            <a:r>
              <a:rPr lang="zh-CN" altLang="en-US" sz="2400">
                <a:sym typeface="+mn-ea"/>
              </a:rPr>
              <a:t>本夹具的特点是采用两孔一面进行定位, 其中平面作为主要的定位基准面, 而两个孔面作为辅助定位面。 采用这种定位方式是因为工件上下两个平面均需要在本夹具上进行装夹和加工。 当工件的一个表面加工完后, 将工件翻转过来, 用另一个菱形销进行辅助定位, 就可以对另一个表面进行加工, 实现了一夹具两工位的加工, 节省了夹具的设计和制造费用. 此夹具适合中、 小型零件的大批量规模生产。</a:t>
            </a:r>
            <a:endParaRPr lang="zh-CN" altLang="en-US" sz="2400">
              <a:sym typeface="+mn-ea"/>
            </a:endParaRPr>
          </a:p>
          <a:p>
            <a:pPr indent="457200" fontAlgn="auto">
              <a:lnSpc>
                <a:spcPct val="150000"/>
              </a:lnSpc>
            </a:pPr>
            <a:r>
              <a:rPr lang="zh-CN" altLang="en-US" sz="2400">
                <a:sym typeface="+mn-ea"/>
              </a:rPr>
              <a:t>使用时, 将夹具安放在加工中心工作台面上, 调整夹具与工作台定位槽基准面的间隙, 确保夹具与工作台之间准确定位，然后用紧固螺栓将夹具固定在工作台上。</a:t>
            </a:r>
            <a:endParaRPr lang="zh-CN" altLang="en-US" sz="2400">
              <a:sym typeface="+mn-ea"/>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加工时, 将工件中心孔插入短轴销, 另一个孔则插入其中的一个菱形销,并使底面放置在方块基体的表面上。 装上开口垫圈, 旋紧压紧螺母, 将工件牢固地夹紧在基体上。 拧动调节旋钮, 通过调节螺杆推动调节楔, 使支承块从下面顶住工件的底面, 确保工件可靠地支承住悬空部位。至此工件安装完毕, 可开始切削加工。 完成一个面的加工后, 反方向拧松调节旋钮, 使支承块下落脱离对工件底面的支承; 再旋松压紧螺母, 取下开口垫圈, 将工件翻转过来, 重新将工件的中心孔插入短轴销, 而另一个孔则插入另外的菱形销, 并按上述过程将工件重新夹紧和支承固定, 即可对另一个面进行加工。</a:t>
            </a:r>
            <a:endParaRPr lang="zh-CN" altLang="en-US" sz="2400">
              <a:sym typeface="+mn-ea"/>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935194" y="3894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分析</a:t>
            </a:r>
            <a:endParaRPr lang="zh-CN">
              <a:solidFill>
                <a:schemeClr val="tx1"/>
              </a:solidFill>
              <a:latin typeface="微软雅黑" panose="020B0503020204020204" charset="-122"/>
              <a:ea typeface="微软雅黑" panose="020B0503020204020204" charset="-122"/>
              <a:sym typeface="+mn-ea"/>
            </a:endParaRPr>
          </a:p>
        </p:txBody>
      </p:sp>
      <p:sp>
        <p:nvSpPr>
          <p:cNvPr id="4" name="文本框 3"/>
          <p:cNvSpPr txBox="1"/>
          <p:nvPr/>
        </p:nvSpPr>
        <p:spPr>
          <a:xfrm>
            <a:off x="523240" y="777875"/>
            <a:ext cx="10817860" cy="6207760"/>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 </a:t>
            </a:r>
            <a:r>
              <a:rPr sz="2400"/>
              <a:t>任务描述: 壳体零件图如图 ６</a:t>
            </a:r>
            <a:r>
              <a:rPr lang="en-US" sz="2400"/>
              <a:t>.</a:t>
            </a:r>
            <a:r>
              <a:rPr sz="2400"/>
              <a:t>３９所示, 为壳体类零件, 零件结构简单, 零件材料为QT４００－１５, 毛坯为铸造件, 其中端盖工件已完成车加工工序, 壳体上的四个垂直均布孔未加工</a:t>
            </a:r>
            <a:r>
              <a:rPr lang="zh-CN" sz="2400"/>
              <a:t>。</a:t>
            </a:r>
            <a:endParaRPr sz="2400"/>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p>
        </p:txBody>
      </p:sp>
      <p:pic>
        <p:nvPicPr>
          <p:cNvPr id="2" name="图片 1"/>
          <p:cNvPicPr>
            <a:picLocks noChangeAspect="1"/>
          </p:cNvPicPr>
          <p:nvPr>
            <p:custDataLst>
              <p:tags r:id="rId2"/>
            </p:custDataLst>
          </p:nvPr>
        </p:nvPicPr>
        <p:blipFill>
          <a:blip r:embed="rId3"/>
          <a:stretch>
            <a:fillRect/>
          </a:stretch>
        </p:blipFill>
        <p:spPr>
          <a:xfrm>
            <a:off x="5724525" y="2174240"/>
            <a:ext cx="6391275" cy="4387215"/>
          </a:xfrm>
          <a:prstGeom prst="rect">
            <a:avLst/>
          </a:prstGeom>
        </p:spPr>
      </p:pic>
      <p:sp>
        <p:nvSpPr>
          <p:cNvPr id="6" name="文本框 5"/>
          <p:cNvSpPr txBox="1"/>
          <p:nvPr/>
        </p:nvSpPr>
        <p:spPr>
          <a:xfrm>
            <a:off x="687070" y="2611120"/>
            <a:ext cx="4627245" cy="286131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sz="2400">
                <a:sym typeface="+mn-ea"/>
              </a:rPr>
              <a:t>设计要求: 采用摇臂钻床一次装夹加工位于ϕ５６面上的 ４个ϕ８孔, 刀具为ϕ８的麻花钻</a:t>
            </a:r>
            <a:r>
              <a:rPr lang="zh-CN" sz="2400">
                <a:sym typeface="+mn-ea"/>
              </a:rPr>
              <a:t>。</a:t>
            </a:r>
            <a:r>
              <a:rPr sz="2400">
                <a:sym typeface="+mn-ea"/>
              </a:rPr>
              <a:t> 两对孔相互垂直</a:t>
            </a:r>
            <a:r>
              <a:rPr lang="zh-CN" sz="2400">
                <a:sym typeface="+mn-ea"/>
              </a:rPr>
              <a:t>。</a:t>
            </a:r>
            <a:r>
              <a:rPr sz="2400">
                <a:sym typeface="+mn-ea"/>
              </a:rPr>
              <a:t> 生产规模为大批量</a:t>
            </a:r>
            <a:r>
              <a:rPr lang="zh-CN" sz="2400">
                <a:sym typeface="+mn-ea"/>
              </a:rPr>
              <a:t>。</a:t>
            </a:r>
            <a:endParaRPr sz="2400"/>
          </a:p>
          <a:p>
            <a:pPr indent="609600" fontAlgn="auto">
              <a:lnSpc>
                <a:spcPct val="150000"/>
              </a:lnSpc>
            </a:pPr>
            <a:endParaRPr lang="zh-CN" altLang="en-US" sz="2400"/>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83078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27405" y="1366520"/>
            <a:ext cx="4545965" cy="2861310"/>
          </a:xfrm>
          <a:prstGeom prst="rect">
            <a:avLst/>
          </a:prstGeom>
          <a:noFill/>
        </p:spPr>
        <p:txBody>
          <a:bodyPr wrap="square" rtlCol="0" anchor="t">
            <a:spAutoFit/>
          </a:bodyPr>
          <a:p>
            <a:pPr indent="457200" fontAlgn="auto">
              <a:lnSpc>
                <a:spcPct val="150000"/>
              </a:lnSpc>
            </a:pPr>
            <a:r>
              <a:rPr lang="zh-CN" altLang="en-US" sz="2400">
                <a:sym typeface="+mn-ea"/>
              </a:rPr>
              <a:t>在</a:t>
            </a:r>
            <a:r>
              <a:rPr sz="2400">
                <a:sym typeface="+mn-ea"/>
              </a:rPr>
              <a:t>明确设计任务前、需要收集分析以下原始资料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1）加工零件图</a:t>
            </a:r>
            <a:endParaRPr lang="zh-CN" altLang="en-US" sz="2400">
              <a:sym typeface="+mn-ea"/>
            </a:endParaRPr>
          </a:p>
          <a:p>
            <a:pPr indent="609600" fontAlgn="auto">
              <a:lnSpc>
                <a:spcPct val="150000"/>
              </a:lnSpc>
              <a:extLst>
                <a:ext uri="{35155182-B16C-46BC-9424-99874614C6A1}">
                  <wpsdc:indentchars xmlns:wpsdc="http://www.wps.cn/officeDocument/2017/drawingmlCustomData" val="200" checksum="4158780845"/>
                </a:ext>
              </a:extLst>
            </a:pPr>
            <a:r>
              <a:rPr sz="2400"/>
              <a:t>壳体零件图如图６</a:t>
            </a:r>
            <a:r>
              <a:rPr lang="en-US" sz="2400"/>
              <a:t>.</a:t>
            </a:r>
            <a:r>
              <a:rPr sz="2400"/>
              <a:t>３９所示, 为壳体类零件</a:t>
            </a:r>
            <a:r>
              <a:rPr lang="zh-CN" altLang="en-US" sz="2400"/>
              <a:t>。</a:t>
            </a:r>
            <a:endParaRPr lang="zh-CN" altLang="en-US" sz="2400"/>
          </a:p>
        </p:txBody>
      </p:sp>
      <p:sp>
        <p:nvSpPr>
          <p:cNvPr id="7" name="文本框 6"/>
          <p:cNvSpPr txBox="1"/>
          <p:nvPr>
            <p:custDataLst>
              <p:tags r:id="rId2"/>
            </p:custDataLst>
          </p:nvPr>
        </p:nvSpPr>
        <p:spPr>
          <a:xfrm>
            <a:off x="935194" y="21356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实施</a:t>
            </a:r>
            <a:endParaRPr lang="zh-CN">
              <a:solidFill>
                <a:schemeClr val="tx1"/>
              </a:solidFill>
              <a:latin typeface="微软雅黑" panose="020B0503020204020204" charset="-122"/>
              <a:ea typeface="微软雅黑" panose="020B0503020204020204" charset="-122"/>
              <a:sym typeface="+mn-ea"/>
            </a:endParaRPr>
          </a:p>
        </p:txBody>
      </p:sp>
      <p:pic>
        <p:nvPicPr>
          <p:cNvPr id="2" name="图片 1"/>
          <p:cNvPicPr>
            <a:picLocks noChangeAspect="1"/>
          </p:cNvPicPr>
          <p:nvPr>
            <p:custDataLst>
              <p:tags r:id="rId3"/>
            </p:custDataLst>
          </p:nvPr>
        </p:nvPicPr>
        <p:blipFill>
          <a:blip r:embed="rId4"/>
          <a:stretch>
            <a:fillRect/>
          </a:stretch>
        </p:blipFill>
        <p:spPr>
          <a:xfrm>
            <a:off x="5800725" y="2470785"/>
            <a:ext cx="6391275" cy="4387215"/>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645160"/>
          </a:xfrm>
          <a:prstGeom prst="rect">
            <a:avLst/>
          </a:prstGeom>
          <a:noFill/>
        </p:spPr>
        <p:txBody>
          <a:bodyPr wrap="square" rtlCol="0" anchor="t">
            <a:spAutoFit/>
          </a:bodyPr>
          <a:p>
            <a:pPr indent="457200" fontAlgn="auto">
              <a:lnSpc>
                <a:spcPct val="150000"/>
              </a:lnSpc>
            </a:pPr>
            <a:r>
              <a:rPr lang="zh-CN" altLang="en-US" sz="2400">
                <a:sym typeface="+mn-ea"/>
              </a:rPr>
              <a:t>2）主要工艺流程</a:t>
            </a:r>
            <a:endParaRPr lang="zh-CN" altLang="en-US" sz="2400"/>
          </a:p>
        </p:txBody>
      </p:sp>
      <p:sp>
        <p:nvSpPr>
          <p:cNvPr id="2" name="文本框 1"/>
          <p:cNvSpPr txBox="1"/>
          <p:nvPr/>
        </p:nvSpPr>
        <p:spPr>
          <a:xfrm>
            <a:off x="1158875" y="1825625"/>
            <a:ext cx="10194290" cy="64516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sz="2400"/>
              <a:t>本工序要求加工位于ϕ５６面上的４个ϕ８孔, 两对孔相互垂直</a:t>
            </a:r>
            <a:r>
              <a:rPr lang="zh-CN" sz="2400"/>
              <a:t>。</a:t>
            </a:r>
            <a:endParaRPr lang="zh-CN" sz="2400"/>
          </a:p>
        </p:txBody>
      </p:sp>
      <p:pic>
        <p:nvPicPr>
          <p:cNvPr id="6" name="图片 5"/>
          <p:cNvPicPr>
            <a:picLocks noChangeAspect="1"/>
          </p:cNvPicPr>
          <p:nvPr>
            <p:custDataLst>
              <p:tags r:id="rId3"/>
            </p:custDataLst>
          </p:nvPr>
        </p:nvPicPr>
        <p:blipFill>
          <a:blip r:embed="rId4"/>
          <a:stretch>
            <a:fillRect/>
          </a:stretch>
        </p:blipFill>
        <p:spPr>
          <a:xfrm>
            <a:off x="3691255" y="2470785"/>
            <a:ext cx="6391275" cy="4387215"/>
          </a:xfrm>
          <a:prstGeom prst="rect">
            <a:avLst/>
          </a:prstGeom>
        </p:spPr>
      </p:pic>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1198880"/>
          </a:xfrm>
          <a:prstGeom prst="rect">
            <a:avLst/>
          </a:prstGeom>
          <a:noFill/>
        </p:spPr>
        <p:txBody>
          <a:bodyPr wrap="square" rtlCol="0" anchor="t">
            <a:spAutoFit/>
          </a:bodyPr>
          <a:p>
            <a:pPr indent="457200" fontAlgn="auto">
              <a:lnSpc>
                <a:spcPct val="150000"/>
              </a:lnSpc>
            </a:pPr>
            <a:r>
              <a:rPr lang="zh-CN" altLang="en-US" sz="2400">
                <a:sym typeface="+mn-ea"/>
              </a:rPr>
              <a:t>3)设计任务书</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1957705" y="2438400"/>
            <a:ext cx="9725025" cy="1618615"/>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101715" cy="1198880"/>
          </a:xfrm>
          <a:prstGeom prst="rect">
            <a:avLst/>
          </a:prstGeom>
          <a:noFill/>
        </p:spPr>
        <p:txBody>
          <a:bodyPr wrap="square" rtlCol="0" anchor="t">
            <a:spAutoFit/>
          </a:bodyPr>
          <a:p>
            <a:pPr indent="457200" fontAlgn="auto">
              <a:lnSpc>
                <a:spcPct val="150000"/>
              </a:lnSpc>
            </a:pPr>
            <a:r>
              <a:rPr lang="zh-CN" altLang="en-US" sz="2400">
                <a:sym typeface="+mn-ea"/>
              </a:rPr>
              <a:t>4)工序简图</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3771900" y="1600200"/>
            <a:ext cx="5536565" cy="4627880"/>
          </a:xfrm>
          <a:prstGeom prst="rect">
            <a:avLst/>
          </a:prstGeom>
        </p:spPr>
      </p:pic>
    </p:spTree>
    <p:custDataLst>
      <p:tags r:id="rId5"/>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7.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29144"/>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wm#"/>
  <p:tag name="KSO_WM_TEMPLATE_CATEGORY" val="custom"/>
  <p:tag name="KSO_WM_TEMPLATE_INDEX" val="20229144"/>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wm#"/>
  <p:tag name="KSO_WM_TEMPLATE_CATEGORY" val="custom"/>
  <p:tag name="KSO_WM_TEMPLATE_INDEX" val="20229144"/>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wm#"/>
  <p:tag name="KSO_WM_TEMPLATE_CATEGORY" val="custom"/>
  <p:tag name="KSO_WM_TEMPLATE_INDEX" val="20229144"/>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wm#"/>
  <p:tag name="KSO_WM_TEMPLATE_CATEGORY" val="custom"/>
  <p:tag name="KSO_WM_TEMPLATE_INDEX" val="20229144"/>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wm#"/>
  <p:tag name="KSO_WM_TEMPLATE_CATEGORY" val="custom"/>
  <p:tag name="KSO_WM_TEMPLATE_INDEX" val="20229144"/>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wm#"/>
  <p:tag name="KSO_WM_TEMPLATE_CATEGORY" val="custom"/>
  <p:tag name="KSO_WM_TEMPLATE_INDEX" val="20229144"/>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229144"/>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wm#"/>
  <p:tag name="KSO_WM_TEMPLATE_CATEGORY" val="custom"/>
  <p:tag name="KSO_WM_TEMPLATE_INDEX" val="20229144"/>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wm#"/>
  <p:tag name="KSO_WM_TEMPLATE_CATEGORY" val="custom"/>
  <p:tag name="KSO_WM_TEMPLATE_INDEX" val="20229144"/>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wm#"/>
  <p:tag name="KSO_WM_TEMPLATE_CATEGORY" val="custom"/>
  <p:tag name="KSO_WM_TEMPLATE_INDEX" val="20229144"/>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wm#"/>
  <p:tag name="KSO_WM_TEMPLATE_CATEGORY" val="custom"/>
  <p:tag name="KSO_WM_TEMPLATE_INDEX" val="20229144"/>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wm#"/>
  <p:tag name="KSO_WM_TEMPLATE_CATEGORY" val="custom"/>
  <p:tag name="KSO_WM_TEMPLATE_INDEX" val="20229144"/>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wm#"/>
  <p:tag name="KSO_WM_TEMPLATE_CATEGORY" val="custom"/>
  <p:tag name="KSO_WM_TEMPLATE_INDEX" val="20229144"/>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wm#"/>
  <p:tag name="KSO_WM_TEMPLATE_CATEGORY" val="custom"/>
  <p:tag name="KSO_WM_TEMPLATE_INDEX" val="20229144"/>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wm#"/>
  <p:tag name="KSO_WM_TEMPLATE_CATEGORY" val="custom"/>
  <p:tag name="KSO_WM_TEMPLATE_INDEX" val="2022914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wm#"/>
  <p:tag name="KSO_WM_TEMPLATE_CATEGORY" val="custom"/>
  <p:tag name="KSO_WM_TEMPLATE_INDEX" val="20229144"/>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wm#"/>
  <p:tag name="KSO_WM_TEMPLATE_CATEGORY" val="custom"/>
  <p:tag name="KSO_WM_TEMPLATE_INDEX" val="20229144"/>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wm#"/>
  <p:tag name="KSO_WM_TEMPLATE_CATEGORY" val="custom"/>
  <p:tag name="KSO_WM_TEMPLATE_INDEX" val="2022914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wm#"/>
  <p:tag name="KSO_WM_TEMPLATE_CATEGORY" val="custom"/>
  <p:tag name="KSO_WM_TEMPLATE_INDEX" val="20229144"/>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wm#"/>
  <p:tag name="KSO_WM_TEMPLATE_CATEGORY" val="custom"/>
  <p:tag name="KSO_WM_TEMPLATE_INDEX" val="20229144"/>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0.xml><?xml version="1.0" encoding="utf-8"?>
<p:tagLst xmlns:p="http://schemas.openxmlformats.org/presentationml/2006/main">
  <p:tag name="KSO_WM_BEAUTIFY_FLAG" val="#wm#"/>
  <p:tag name="KSO_WM_TEMPLATE_CATEGORY" val="custom"/>
  <p:tag name="KSO_WM_TEMPLATE_INDEX" val="20229144"/>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wm#"/>
  <p:tag name="KSO_WM_TEMPLATE_CATEGORY" val="custom"/>
  <p:tag name="KSO_WM_TEMPLATE_INDEX" val="20229144"/>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0.xml><?xml version="1.0" encoding="utf-8"?>
<p:tagLst xmlns:p="http://schemas.openxmlformats.org/presentationml/2006/main">
  <p:tag name="KSO_WM_BEAUTIFY_FLAG" val="#wm#"/>
  <p:tag name="KSO_WM_TEMPLATE_CATEGORY" val="custom"/>
  <p:tag name="KSO_WM_TEMPLATE_INDEX" val="20229144"/>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wm#"/>
  <p:tag name="KSO_WM_TEMPLATE_CATEGORY" val="custom"/>
  <p:tag name="KSO_WM_TEMPLATE_INDEX" val="20229144"/>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TEMPLATE_CATEGORY" val="custom"/>
  <p:tag name="KSO_WM_TEMPLATE_INDEX" val="20229144"/>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wm#"/>
  <p:tag name="KSO_WM_TEMPLATE_CATEGORY" val="custom"/>
  <p:tag name="KSO_WM_TEMPLATE_INDEX" val="20229144"/>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0.xml><?xml version="1.0" encoding="utf-8"?>
<p:tagLst xmlns:p="http://schemas.openxmlformats.org/presentationml/2006/main">
  <p:tag name="KSO_WM_BEAUTIFY_FLAG" val="#wm#"/>
  <p:tag name="KSO_WM_TEMPLATE_CATEGORY" val="custom"/>
  <p:tag name="KSO_WM_TEMPLATE_INDEX" val="20229144"/>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wm#"/>
  <p:tag name="KSO_WM_TEMPLATE_CATEGORY" val="custom"/>
  <p:tag name="KSO_WM_TEMPLATE_INDEX" val="20229144"/>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wm#"/>
  <p:tag name="KSO_WM_TEMPLATE_CATEGORY" val="custom"/>
  <p:tag name="KSO_WM_TEMPLATE_INDEX" val="20229144"/>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wm#"/>
  <p:tag name="KSO_WM_TEMPLATE_CATEGORY" val="custom"/>
  <p:tag name="KSO_WM_TEMPLATE_INDEX" val="20229144"/>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wm#"/>
  <p:tag name="KSO_WM_TEMPLATE_CATEGORY" val="custom"/>
  <p:tag name="KSO_WM_TEMPLATE_INDEX" val="20229144"/>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wm#"/>
  <p:tag name="KSO_WM_TEMPLATE_CATEGORY" val="custom"/>
  <p:tag name="KSO_WM_TEMPLATE_INDEX" val="20229144"/>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wm#"/>
  <p:tag name="KSO_WM_TEMPLATE_CATEGORY" val="custom"/>
  <p:tag name="KSO_WM_TEMPLATE_INDEX" val="20229144"/>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wm#"/>
  <p:tag name="KSO_WM_TEMPLATE_CATEGORY" val="custom"/>
  <p:tag name="KSO_WM_TEMPLATE_INDEX" val="20229144"/>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wm#"/>
  <p:tag name="KSO_WM_TEMPLATE_CATEGORY" val="custom"/>
  <p:tag name="KSO_WM_TEMPLATE_INDEX" val="20229144"/>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wm#"/>
  <p:tag name="KSO_WM_TEMPLATE_CATEGORY" val="custom"/>
  <p:tag name="KSO_WM_TEMPLATE_INDEX" val="20229144"/>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wm#"/>
  <p:tag name="KSO_WM_TEMPLATE_CATEGORY" val="custom"/>
  <p:tag name="KSO_WM_TEMPLATE_INDEX" val="20229144"/>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335.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336.xml><?xml version="1.0" encoding="utf-8"?>
<p:tagLst xmlns:p="http://schemas.openxmlformats.org/presentationml/2006/main">
  <p:tag name="commondata" val="eyJoZGlkIjoiYTlhOGExOGI1YjA1YTQ4N2EzZjM4NmQyZTQ1NDdlZTQifQ=="/>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4451</Words>
  <Application>WPS 演示</Application>
  <PresentationFormat>宽屏</PresentationFormat>
  <Paragraphs>303</Paragraphs>
  <Slides>43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Arial</vt:lpstr>
      <vt:lpstr>宋体</vt:lpstr>
      <vt:lpstr>Wingdings</vt:lpstr>
      <vt:lpstr>微软雅黑</vt:lpstr>
      <vt:lpstr>Arial</vt:lpstr>
      <vt:lpstr>Arial Black</vt:lpstr>
      <vt:lpstr>Bahnschrift</vt:lpstr>
      <vt:lpstr>Arial Unicode MS</vt:lpstr>
      <vt:lpstr>Calibri</vt:lpstr>
      <vt:lpstr>Cambria Math</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32</cp:revision>
  <dcterms:created xsi:type="dcterms:W3CDTF">2023-08-09T12:44:00Z</dcterms:created>
  <dcterms:modified xsi:type="dcterms:W3CDTF">2025-01-14T09:59:21Z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86DF4E55AC044FEC8E3680564A8A120A_13</vt:lpwstr>
  </property>
  <property fmtid="{D5CDD505-2E9C-101B-9397-08002B2CF9AE}" pid="3" name="KSOProductBuildVer">
    <vt:lpwstr>2052-12.1.0.16250</vt:lpwstr>
  </property>
</Properties>
</file>